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81" r:id="rId10"/>
    <p:sldId id="264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90" r:id="rId20"/>
    <p:sldId id="291" r:id="rId21"/>
    <p:sldId id="293" r:id="rId22"/>
    <p:sldId id="292" r:id="rId23"/>
    <p:sldId id="294" r:id="rId24"/>
    <p:sldId id="295" r:id="rId25"/>
    <p:sldId id="297" r:id="rId26"/>
    <p:sldId id="296" r:id="rId27"/>
    <p:sldId id="298" r:id="rId28"/>
    <p:sldId id="299" r:id="rId29"/>
    <p:sldId id="300" r:id="rId30"/>
    <p:sldId id="301" r:id="rId31"/>
    <p:sldId id="280" r:id="rId3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480032B-6B34-ADF6-622C-7F4FF3E636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97983C10-D817-1DF8-CEB5-7AF9D6CDB4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D642934-C189-DB84-E90C-C78D3811D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AF816-6264-4828-A240-57810AEE5F01}" type="datetimeFigureOut">
              <a:rPr lang="hr-HR" smtClean="0"/>
              <a:t>27.10.2025.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92216B6-DC91-937C-B4D4-33DE4CAAC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0B9333C-BD44-0A41-82B7-3B5FC1CD6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3011A-491F-413C-A6B4-95E3A4078F1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74156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1064A27-54AA-DC42-5408-096207BC7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E7CFDF06-2BA7-06DC-6FB2-92A15BB3CF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4BA80AE-33BE-1658-12C6-95E19B99C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AF816-6264-4828-A240-57810AEE5F01}" type="datetimeFigureOut">
              <a:rPr lang="hr-HR" smtClean="0"/>
              <a:t>27.10.2025.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C92E7E4-3ACD-D01D-0A80-6E364935D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DF3FEB2-12F4-53C4-BE1F-D877E0084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3011A-491F-413C-A6B4-95E3A4078F1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81265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80BEC0CD-1E83-8928-0AE5-412CAEC2C8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8C2B4151-EA32-C8E6-0211-EE7940E685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519B924-F3C4-886B-9694-45A72C8B5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AF816-6264-4828-A240-57810AEE5F01}" type="datetimeFigureOut">
              <a:rPr lang="hr-HR" smtClean="0"/>
              <a:t>27.10.2025.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E15F50E-815D-BFAF-A7E0-91001C59B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928BC4F-42D1-0E8A-E322-D56CED86F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3011A-491F-413C-A6B4-95E3A4078F1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57502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2440105-6D7F-6936-21DB-A05A849AA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E89912A-3F8D-5F1F-22D3-8BCA42EE6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E760058-8924-5F97-14C1-5BFEF7027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AF816-6264-4828-A240-57810AEE5F01}" type="datetimeFigureOut">
              <a:rPr lang="hr-HR" smtClean="0"/>
              <a:t>27.10.2025.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35E1791-3D85-5A72-EF99-E67E078CC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7916760-7502-542B-61C1-C366D6626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3011A-491F-413C-A6B4-95E3A4078F1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29842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A64C51-1246-8482-074F-DAB9B5A78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3F307DA9-13AF-035E-76AF-A35CB057B1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7EDBC9C-1076-0FD1-178E-55A49212C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AF816-6264-4828-A240-57810AEE5F01}" type="datetimeFigureOut">
              <a:rPr lang="hr-HR" smtClean="0"/>
              <a:t>27.10.2025.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167C9FA-1E01-845B-CFEF-F1597CFA1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0D0A40C-F501-03D4-0237-AAD6D06F8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3011A-491F-413C-A6B4-95E3A4078F1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09553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B492845-202E-0B4F-D424-605E78782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632944A-33AC-19D9-997D-49D0369FC4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C258809D-E946-81BA-ABD5-77ACC0C527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B94E4E80-A73C-9EBD-342D-3AF11BAA9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AF816-6264-4828-A240-57810AEE5F01}" type="datetimeFigureOut">
              <a:rPr lang="hr-HR" smtClean="0"/>
              <a:t>27.10.2025.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61F7AB42-3E5F-DD2C-0D1B-E15F6C668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E09A0F05-BF71-99E8-CF3F-62EEB50A2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3011A-491F-413C-A6B4-95E3A4078F1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45809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D3D45BB-9088-F0E7-718C-539177E3A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EA338932-0C27-EDCC-6FA3-E0006808D9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A7E1342D-7CEE-3CDC-7900-A277D4461A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9E1831BE-EA05-6F11-BF5F-6C6C8B9F9B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5602F35C-7C76-3AD2-E7D0-DDCF73DF53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A1E1B140-66FE-995F-62C4-6A0C60020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AF816-6264-4828-A240-57810AEE5F01}" type="datetimeFigureOut">
              <a:rPr lang="hr-HR" smtClean="0"/>
              <a:t>27.10.2025.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33C1CC70-A492-5E04-0CEC-3E299DE05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7BD87D5E-34DF-4602-3A4D-237118A05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3011A-491F-413C-A6B4-95E3A4078F1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6533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98064EA-BEB8-B94B-CA27-18B64631C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80AE2714-D588-45A5-D3D9-B2232D725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AF816-6264-4828-A240-57810AEE5F01}" type="datetimeFigureOut">
              <a:rPr lang="hr-HR" smtClean="0"/>
              <a:t>27.10.2025.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B771F01F-397A-9092-4CC5-1CFF08541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C294776F-514A-7CFB-F5EA-6D7A02A8B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3011A-491F-413C-A6B4-95E3A4078F1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78516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E61044C8-96B7-4E4A-501E-E3C55EA40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AF816-6264-4828-A240-57810AEE5F01}" type="datetimeFigureOut">
              <a:rPr lang="hr-HR" smtClean="0"/>
              <a:t>27.10.2025.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19159EE3-5369-E3CB-FACC-215EABF34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F0A1EA4A-E1A8-6ED8-F837-197F72028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3011A-491F-413C-A6B4-95E3A4078F1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55037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93E2F9C-F2B6-9CFF-F8DF-D12DC0475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5B7F3A3-D682-E213-F183-BA1394BDE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4DA9276A-9116-88CD-4314-7E2D6C3AA9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BE9EE477-B66B-9B6F-F4DD-E8DE4CD52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AF816-6264-4828-A240-57810AEE5F01}" type="datetimeFigureOut">
              <a:rPr lang="hr-HR" smtClean="0"/>
              <a:t>27.10.2025.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DF5E54BA-84A3-51F2-D2FB-7C9E392E4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FDCB4BB5-5B2A-F1F7-2B56-8106699FA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3011A-491F-413C-A6B4-95E3A4078F1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85306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63EDFC6-3BDA-7E0B-536E-848B277FC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B90534BD-BED4-A033-2BFB-F3FE5D1D75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948477F0-EFCE-B907-6D55-27E546EBBB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96D5E2FC-DF60-C1B0-DB2F-0DB077709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AF816-6264-4828-A240-57810AEE5F01}" type="datetimeFigureOut">
              <a:rPr lang="hr-HR" smtClean="0"/>
              <a:t>27.10.2025.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B08B4A27-046D-97A6-1201-9F06351C0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1EFFD24A-2C88-9F4C-1BAB-D10641F02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3011A-491F-413C-A6B4-95E3A4078F1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0720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6">
                <a:lumMod val="40000"/>
                <a:lumOff val="60000"/>
              </a:schemeClr>
            </a:gs>
            <a:gs pos="100000">
              <a:schemeClr val="accent6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05A5D1BB-4825-3865-D7DC-0750A3945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7631E12F-222E-6A8E-356C-D7F87A8B28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9D673D9-F3C5-4388-ED95-3E726FA10B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AF816-6264-4828-A240-57810AEE5F01}" type="datetimeFigureOut">
              <a:rPr lang="hr-HR" smtClean="0"/>
              <a:t>27.10.2025.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419FB52-45DA-5B11-5E2B-C0C0430E9E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9FFAD78-E108-18DE-FF3A-B0610B15E5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3011A-491F-413C-A6B4-95E3A4078F1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65426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fzoeu.hr/docs/254/Javni%20poziv%20za%20ugradnju%20FNE-%20EnU-1-25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fzoeu.hr/docs/264/Javni%20poziv%20EnU-6-25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D7ECD879-4E66-85D3-C6F6-B6CB4C0E23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9651" y="3422651"/>
            <a:ext cx="12698" cy="12698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AF0EC990-4707-4364-26F1-63862C7921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8710507"/>
          </a:xfrm>
          <a:prstGeom prst="rect">
            <a:avLst/>
          </a:prstGeom>
        </p:spPr>
      </p:pic>
      <p:sp>
        <p:nvSpPr>
          <p:cNvPr id="10" name="TekstniOkvir 9">
            <a:extLst>
              <a:ext uri="{FF2B5EF4-FFF2-40B4-BE49-F238E27FC236}">
                <a16:creationId xmlns:a16="http://schemas.microsoft.com/office/drawing/2014/main" id="{88485642-A855-E698-67C0-C56D4FB99FDA}"/>
              </a:ext>
            </a:extLst>
          </p:cNvPr>
          <p:cNvSpPr txBox="1"/>
          <p:nvPr/>
        </p:nvSpPr>
        <p:spPr>
          <a:xfrm>
            <a:off x="4010025" y="257175"/>
            <a:ext cx="100107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chemeClr val="bg1"/>
                </a:solidFill>
              </a:rPr>
              <a:t>Javni poziv za poticanje ugradnje fotonaponskih elektrana </a:t>
            </a:r>
          </a:p>
          <a:p>
            <a:r>
              <a:rPr lang="hr-HR" sz="2400" b="1" dirty="0">
                <a:solidFill>
                  <a:schemeClr val="bg1"/>
                </a:solidFill>
              </a:rPr>
              <a:t>u obiteljskim kućama ENU-6/25</a:t>
            </a:r>
          </a:p>
        </p:txBody>
      </p:sp>
      <p:pic>
        <p:nvPicPr>
          <p:cNvPr id="12" name="Slika 11">
            <a:extLst>
              <a:ext uri="{FF2B5EF4-FFF2-40B4-BE49-F238E27FC236}">
                <a16:creationId xmlns:a16="http://schemas.microsoft.com/office/drawing/2014/main" id="{08835406-C1C5-7A03-8D17-DA7FA86626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4733" y="2888101"/>
            <a:ext cx="2046534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613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D7ECD879-4E66-85D3-C6F6-B6CB4C0E23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9651" y="3422651"/>
            <a:ext cx="12698" cy="12698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AF0EC990-4707-4364-26F1-63862C7921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8710507"/>
          </a:xfrm>
          <a:prstGeom prst="rect">
            <a:avLst/>
          </a:prstGeom>
        </p:spPr>
      </p:pic>
      <p:pic>
        <p:nvPicPr>
          <p:cNvPr id="12" name="Slika 11">
            <a:extLst>
              <a:ext uri="{FF2B5EF4-FFF2-40B4-BE49-F238E27FC236}">
                <a16:creationId xmlns:a16="http://schemas.microsoft.com/office/drawing/2014/main" id="{08835406-C1C5-7A03-8D17-DA7FA86626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4733" y="2888101"/>
            <a:ext cx="2046534" cy="830997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7BD4D515-0701-A846-0BC9-E30582B3FDC4}"/>
              </a:ext>
            </a:extLst>
          </p:cNvPr>
          <p:cNvSpPr txBox="1"/>
          <p:nvPr/>
        </p:nvSpPr>
        <p:spPr>
          <a:xfrm>
            <a:off x="4010025" y="257175"/>
            <a:ext cx="100107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chemeClr val="bg1"/>
                </a:solidFill>
              </a:rPr>
              <a:t>Javni poziv za poticanje ugradnje fotonaponskih elektrana </a:t>
            </a:r>
          </a:p>
          <a:p>
            <a:r>
              <a:rPr lang="hr-HR" sz="2400" b="1" dirty="0">
                <a:solidFill>
                  <a:schemeClr val="bg1"/>
                </a:solidFill>
              </a:rPr>
              <a:t>u obiteljskim kućama ENU-1/25</a:t>
            </a:r>
          </a:p>
        </p:txBody>
      </p:sp>
    </p:spTree>
    <p:extLst>
      <p:ext uri="{BB962C8B-B14F-4D97-AF65-F5344CB8AC3E}">
        <p14:creationId xmlns:p14="http://schemas.microsoft.com/office/powerpoint/2010/main" val="16427787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5F8B86-133D-13F9-AFDD-F902A11579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niOkvir 5">
            <a:extLst>
              <a:ext uri="{FF2B5EF4-FFF2-40B4-BE49-F238E27FC236}">
                <a16:creationId xmlns:a16="http://schemas.microsoft.com/office/drawing/2014/main" id="{E9F411A8-3E93-F77A-242B-BBF9CFC64F22}"/>
              </a:ext>
            </a:extLst>
          </p:cNvPr>
          <p:cNvSpPr txBox="1"/>
          <p:nvPr/>
        </p:nvSpPr>
        <p:spPr>
          <a:xfrm>
            <a:off x="418686" y="658226"/>
            <a:ext cx="100107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Javni poziv za poticanje ugradnje fotonaponskih elektrana u obiteljskim kućama (2025)</a:t>
            </a:r>
          </a:p>
          <a:p>
            <a:endParaRPr lang="hr-HR" sz="2000" dirty="0"/>
          </a:p>
          <a:p>
            <a:r>
              <a:rPr lang="hr-HR" sz="2000" dirty="0"/>
              <a:t>Poveznica na </a:t>
            </a:r>
            <a:r>
              <a:rPr lang="hr-HR" sz="2000" dirty="0">
                <a:hlinkClick r:id="rId2"/>
              </a:rPr>
              <a:t>Javni poziv ENU-1/25</a:t>
            </a:r>
            <a:endParaRPr lang="hr-HR" sz="2000" dirty="0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231B5507-8AD5-CE08-4E15-B549BCFF3B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349" y="352425"/>
            <a:ext cx="1261875" cy="1350267"/>
          </a:xfrm>
          <a:prstGeom prst="rect">
            <a:avLst/>
          </a:prstGeom>
        </p:spPr>
      </p:pic>
      <p:sp>
        <p:nvSpPr>
          <p:cNvPr id="9" name="TekstniOkvir 8">
            <a:extLst>
              <a:ext uri="{FF2B5EF4-FFF2-40B4-BE49-F238E27FC236}">
                <a16:creationId xmlns:a16="http://schemas.microsoft.com/office/drawing/2014/main" id="{03973F21-F78F-C4F7-7272-3AD45F8E9995}"/>
              </a:ext>
            </a:extLst>
          </p:cNvPr>
          <p:cNvSpPr txBox="1"/>
          <p:nvPr/>
        </p:nvSpPr>
        <p:spPr>
          <a:xfrm>
            <a:off x="526774" y="2017643"/>
            <a:ext cx="848387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Obiteljska kuća: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b="1" dirty="0"/>
              <a:t>izgrađena temeljem građevinske dozvole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b="1" dirty="0"/>
              <a:t>više od 50 % bruto površine namijenjene za stanovanje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b="1" dirty="0"/>
              <a:t>nije dograđivana ili mijenjana u odnosu na akt koji dokazuje njezinu legalnost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b="1" dirty="0"/>
              <a:t>koja zadovoljava jedan od dva uvjeta</a:t>
            </a:r>
          </a:p>
          <a:p>
            <a:r>
              <a:rPr lang="hr-HR" b="1" dirty="0"/>
              <a:t>	- ima najviše 3 stambene jedinice</a:t>
            </a:r>
          </a:p>
          <a:p>
            <a:r>
              <a:rPr lang="hr-HR" b="1" dirty="0"/>
              <a:t>	- ima građevinsku bruto površinu manju ili jednaku 600 m</a:t>
            </a:r>
            <a:r>
              <a:rPr lang="hr-HR" b="1" dirty="0">
                <a:latin typeface="Arial Narrow" panose="020B0606020202030204" pitchFamily="34" charset="0"/>
              </a:rPr>
              <a:t>²</a:t>
            </a:r>
            <a:endParaRPr lang="hr-HR" b="1" dirty="0"/>
          </a:p>
          <a:p>
            <a:pPr marL="742950" lvl="1" indent="-285750">
              <a:buFontTx/>
              <a:buChar char="-"/>
            </a:pPr>
            <a:endParaRPr lang="hr-HR" dirty="0"/>
          </a:p>
          <a:p>
            <a:pPr lvl="1"/>
            <a:endParaRPr lang="hr-HR" dirty="0"/>
          </a:p>
          <a:p>
            <a:pPr lvl="1"/>
            <a:endParaRPr lang="hr-HR" dirty="0"/>
          </a:p>
        </p:txBody>
      </p:sp>
      <p:pic>
        <p:nvPicPr>
          <p:cNvPr id="10" name="Slika 9">
            <a:extLst>
              <a:ext uri="{FF2B5EF4-FFF2-40B4-BE49-F238E27FC236}">
                <a16:creationId xmlns:a16="http://schemas.microsoft.com/office/drawing/2014/main" id="{35718685-489C-9EF0-77E7-1A0F9C7AD9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542" y="2017643"/>
            <a:ext cx="2046534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134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24EF93-C324-751A-0C1E-454D495F4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niOkvir 5">
            <a:extLst>
              <a:ext uri="{FF2B5EF4-FFF2-40B4-BE49-F238E27FC236}">
                <a16:creationId xmlns:a16="http://schemas.microsoft.com/office/drawing/2014/main" id="{84917460-AD78-4D9C-FFE9-BD539EBD7B46}"/>
              </a:ext>
            </a:extLst>
          </p:cNvPr>
          <p:cNvSpPr txBox="1"/>
          <p:nvPr/>
        </p:nvSpPr>
        <p:spPr>
          <a:xfrm>
            <a:off x="418686" y="658226"/>
            <a:ext cx="10010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Javni poziv za poticanje ugradnje fotonaponskih elektrana u obiteljskim kućama (2025)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53654ACD-0966-3DD8-54D2-95CDD122BE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349" y="352425"/>
            <a:ext cx="1261875" cy="1350267"/>
          </a:xfrm>
          <a:prstGeom prst="rect">
            <a:avLst/>
          </a:prstGeom>
        </p:spPr>
      </p:pic>
      <p:sp>
        <p:nvSpPr>
          <p:cNvPr id="9" name="TekstniOkvir 8">
            <a:extLst>
              <a:ext uri="{FF2B5EF4-FFF2-40B4-BE49-F238E27FC236}">
                <a16:creationId xmlns:a16="http://schemas.microsoft.com/office/drawing/2014/main" id="{8B5139BC-4EAF-CF90-8ACF-1316DCA6B6CA}"/>
              </a:ext>
            </a:extLst>
          </p:cNvPr>
          <p:cNvSpPr txBox="1"/>
          <p:nvPr/>
        </p:nvSpPr>
        <p:spPr>
          <a:xfrm>
            <a:off x="526775" y="2017643"/>
            <a:ext cx="92935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Prihvatljivi su troškovi nastali i plaćeni u razdoblju od </a:t>
            </a:r>
            <a:r>
              <a:rPr lang="hr-HR" b="1" dirty="0"/>
              <a:t>1. siječnja 2025</a:t>
            </a:r>
            <a:r>
              <a:rPr lang="hr-HR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  <a:p>
            <a:pPr lvl="1"/>
            <a:r>
              <a:rPr lang="hr-HR" b="1" dirty="0"/>
              <a:t>Stupanj korisnog djelovanja </a:t>
            </a:r>
            <a:r>
              <a:rPr lang="hr-HR" b="1" dirty="0" err="1"/>
              <a:t>fotopanela</a:t>
            </a:r>
            <a:r>
              <a:rPr lang="hr-HR" b="1" dirty="0"/>
              <a:t> – najmanje 18%</a:t>
            </a:r>
          </a:p>
          <a:p>
            <a:pPr marL="742950" lvl="1" indent="-285750">
              <a:buFontTx/>
              <a:buChar char="-"/>
            </a:pPr>
            <a:endParaRPr lang="hr-HR" dirty="0"/>
          </a:p>
          <a:p>
            <a:pPr lvl="1"/>
            <a:endParaRPr lang="hr-HR" dirty="0"/>
          </a:p>
          <a:p>
            <a:pPr lvl="1"/>
            <a:endParaRPr lang="hr-HR" dirty="0"/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FC384E11-B39A-559A-66FE-1A28C74A64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542" y="2017643"/>
            <a:ext cx="2046534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5323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633A3F-0E3E-6D7F-5CB0-A49A844FDB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niOkvir 5">
            <a:extLst>
              <a:ext uri="{FF2B5EF4-FFF2-40B4-BE49-F238E27FC236}">
                <a16:creationId xmlns:a16="http://schemas.microsoft.com/office/drawing/2014/main" id="{7B17E73F-3896-C3E6-1802-8AA2478D9276}"/>
              </a:ext>
            </a:extLst>
          </p:cNvPr>
          <p:cNvSpPr txBox="1"/>
          <p:nvPr/>
        </p:nvSpPr>
        <p:spPr>
          <a:xfrm>
            <a:off x="418686" y="658226"/>
            <a:ext cx="10010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Javni poziv za poticanje ugradnje fotonaponskih elektrana u obiteljskim kućama (2025)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7309F1B4-8CBD-D367-49C8-76B722D152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349" y="352425"/>
            <a:ext cx="1261875" cy="1350267"/>
          </a:xfrm>
          <a:prstGeom prst="rect">
            <a:avLst/>
          </a:prstGeom>
        </p:spPr>
      </p:pic>
      <p:sp>
        <p:nvSpPr>
          <p:cNvPr id="9" name="TekstniOkvir 8">
            <a:extLst>
              <a:ext uri="{FF2B5EF4-FFF2-40B4-BE49-F238E27FC236}">
                <a16:creationId xmlns:a16="http://schemas.microsoft.com/office/drawing/2014/main" id="{316A8CC1-6527-9C98-76FA-9710B33B9229}"/>
              </a:ext>
            </a:extLst>
          </p:cNvPr>
          <p:cNvSpPr txBox="1"/>
          <p:nvPr/>
        </p:nvSpPr>
        <p:spPr>
          <a:xfrm>
            <a:off x="526775" y="2017643"/>
            <a:ext cx="738477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Sredstva se dodjeljuju u visini od </a:t>
            </a:r>
            <a:r>
              <a:rPr lang="hr-HR" b="1" dirty="0"/>
              <a:t>600 eura po kW nazivne snage </a:t>
            </a:r>
            <a:r>
              <a:rPr lang="hr-HR" dirty="0"/>
              <a:t>ugrađene fotonaponske elektrane, a najviše do </a:t>
            </a:r>
            <a:r>
              <a:rPr lang="hr-HR" b="1" dirty="0"/>
              <a:t>50 % opravdanih troškova </a:t>
            </a:r>
            <a:r>
              <a:rPr lang="hr-HR" dirty="0"/>
              <a:t>projekta</a:t>
            </a:r>
            <a:endParaRPr lang="hr-HR" b="1" dirty="0"/>
          </a:p>
          <a:p>
            <a:pPr marL="742950" lvl="1" indent="-285750">
              <a:buFontTx/>
              <a:buChar char="-"/>
            </a:pPr>
            <a:endParaRPr lang="hr-HR" dirty="0"/>
          </a:p>
          <a:p>
            <a:pPr lvl="1"/>
            <a:endParaRPr lang="hr-HR" dirty="0"/>
          </a:p>
          <a:p>
            <a:pPr lvl="1"/>
            <a:r>
              <a:rPr lang="hr-HR" dirty="0"/>
              <a:t>Nazivnom snagom (kW) u smislu ovog Poziva smatra se </a:t>
            </a:r>
            <a:r>
              <a:rPr lang="hr-HR" b="1" dirty="0"/>
              <a:t>najmanja</a:t>
            </a:r>
            <a:r>
              <a:rPr lang="hr-HR" dirty="0"/>
              <a:t> vrijednost od sljedeće tri tehničke karakteristike ugrađene fotonaponske elektrane: </a:t>
            </a:r>
          </a:p>
          <a:p>
            <a:pPr marL="742950" lvl="1" indent="-285750">
              <a:buFontTx/>
              <a:buChar char="-"/>
            </a:pPr>
            <a:r>
              <a:rPr lang="hr-HR" dirty="0"/>
              <a:t>odobrena priključna snaga u smjeru predaje u mrežu sukladno Potvrdi za trajni pogon ili </a:t>
            </a:r>
          </a:p>
          <a:p>
            <a:pPr marL="742950" lvl="1" indent="-285750">
              <a:buFontTx/>
              <a:buChar char="-"/>
            </a:pPr>
            <a:r>
              <a:rPr lang="hr-HR" dirty="0"/>
              <a:t>ukupna vršna snaga fotonaponskih sunčanih modula ili </a:t>
            </a:r>
          </a:p>
          <a:p>
            <a:pPr marL="742950" lvl="1" indent="-285750">
              <a:buFontTx/>
              <a:buChar char="-"/>
            </a:pPr>
            <a:r>
              <a:rPr lang="hr-HR" dirty="0"/>
              <a:t>snaga ugrađenog izmjenjivača.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F670D19B-CFD0-E706-D7F0-CA37A35370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542" y="2017643"/>
            <a:ext cx="2046534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7341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DF7E42-3F31-801E-4469-B3555265C4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niOkvir 5">
            <a:extLst>
              <a:ext uri="{FF2B5EF4-FFF2-40B4-BE49-F238E27FC236}">
                <a16:creationId xmlns:a16="http://schemas.microsoft.com/office/drawing/2014/main" id="{C0D5FCB7-6F7B-CBFF-FCD8-5B1568865109}"/>
              </a:ext>
            </a:extLst>
          </p:cNvPr>
          <p:cNvSpPr txBox="1"/>
          <p:nvPr/>
        </p:nvSpPr>
        <p:spPr>
          <a:xfrm>
            <a:off x="418686" y="658226"/>
            <a:ext cx="10010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Javni poziv za poticanje ugradnje fotonaponskih elektrana u obiteljskim kućama (2025)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C1D89A7C-F759-BFF0-8218-3FFE446D72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349" y="352425"/>
            <a:ext cx="1261875" cy="1350267"/>
          </a:xfrm>
          <a:prstGeom prst="rect">
            <a:avLst/>
          </a:prstGeom>
        </p:spPr>
      </p:pic>
      <p:sp>
        <p:nvSpPr>
          <p:cNvPr id="9" name="TekstniOkvir 8">
            <a:extLst>
              <a:ext uri="{FF2B5EF4-FFF2-40B4-BE49-F238E27FC236}">
                <a16:creationId xmlns:a16="http://schemas.microsoft.com/office/drawing/2014/main" id="{4DA0D1D8-1F58-5D55-06E6-820E5D944559}"/>
              </a:ext>
            </a:extLst>
          </p:cNvPr>
          <p:cNvSpPr txBox="1"/>
          <p:nvPr/>
        </p:nvSpPr>
        <p:spPr>
          <a:xfrm>
            <a:off x="526775" y="2017643"/>
            <a:ext cx="738477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/>
              <a:t>Prihvatljivi troškovi: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  <a:p>
            <a:r>
              <a:rPr lang="hr-HR" dirty="0"/>
              <a:t>- fotonaponski sunčani moduli, njihovi nosači (</a:t>
            </a:r>
            <a:r>
              <a:rPr lang="hr-HR" dirty="0" err="1"/>
              <a:t>potkonstrukcija</a:t>
            </a:r>
            <a:r>
              <a:rPr lang="hr-HR" dirty="0"/>
              <a:t>), pretvarači</a:t>
            </a:r>
          </a:p>
          <a:p>
            <a:r>
              <a:rPr lang="hr-HR" dirty="0"/>
              <a:t>(inverteri), DC i AC razvod,</a:t>
            </a:r>
          </a:p>
          <a:p>
            <a:r>
              <a:rPr lang="hr-HR" dirty="0"/>
              <a:t>- regulacijska, mjerna i oprema za prikupljanje i prikazivanje podataka,</a:t>
            </a:r>
          </a:p>
          <a:p>
            <a:r>
              <a:rPr lang="hr-HR" dirty="0"/>
              <a:t>- oprema obračunskog mjernog mjesta (HEP ODS),</a:t>
            </a:r>
          </a:p>
          <a:p>
            <a:r>
              <a:rPr lang="hr-HR" dirty="0"/>
              <a:t>- ostala oprema za pravilan rad sustava,</a:t>
            </a:r>
          </a:p>
          <a:p>
            <a:r>
              <a:rPr lang="hr-HR" dirty="0"/>
              <a:t>- građevinski radovi nužni za ugradnju prethodno navedene opreme (kabelski</a:t>
            </a:r>
          </a:p>
          <a:p>
            <a:r>
              <a:rPr lang="hr-HR" dirty="0"/>
              <a:t>prodori, betoniranje postolja i sl.),</a:t>
            </a:r>
          </a:p>
          <a:p>
            <a:r>
              <a:rPr lang="hr-HR" dirty="0"/>
              <a:t>- gromobranska instalacija FN elektrane.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22397E5D-D844-56F4-949F-E7EA0BC17F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542" y="2017643"/>
            <a:ext cx="2046534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0385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9228BF-BDAB-1084-2E1B-3018796D0A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niOkvir 5">
            <a:extLst>
              <a:ext uri="{FF2B5EF4-FFF2-40B4-BE49-F238E27FC236}">
                <a16:creationId xmlns:a16="http://schemas.microsoft.com/office/drawing/2014/main" id="{FE605ED0-3288-4A3E-CFDC-73F47CABB599}"/>
              </a:ext>
            </a:extLst>
          </p:cNvPr>
          <p:cNvSpPr txBox="1"/>
          <p:nvPr/>
        </p:nvSpPr>
        <p:spPr>
          <a:xfrm>
            <a:off x="418686" y="658226"/>
            <a:ext cx="10010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Javni poziv za poticanje ugradnje fotonaponskih elektrana u obiteljskim kućama (2025)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A9DFD6B8-3F83-4A47-5B3D-C04C5EC0EE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349" y="352425"/>
            <a:ext cx="1261875" cy="1350267"/>
          </a:xfrm>
          <a:prstGeom prst="rect">
            <a:avLst/>
          </a:prstGeom>
        </p:spPr>
      </p:pic>
      <p:sp>
        <p:nvSpPr>
          <p:cNvPr id="9" name="TekstniOkvir 8">
            <a:extLst>
              <a:ext uri="{FF2B5EF4-FFF2-40B4-BE49-F238E27FC236}">
                <a16:creationId xmlns:a16="http://schemas.microsoft.com/office/drawing/2014/main" id="{1A529DF3-B451-2D72-CA62-2A35F50AFBF4}"/>
              </a:ext>
            </a:extLst>
          </p:cNvPr>
          <p:cNvSpPr txBox="1"/>
          <p:nvPr/>
        </p:nvSpPr>
        <p:spPr>
          <a:xfrm>
            <a:off x="526775" y="2017643"/>
            <a:ext cx="1110200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/>
              <a:t>Obavezna dokumentacija: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  <a:p>
            <a:pPr marL="342900" indent="-342900">
              <a:buAutoNum type="arabicPeriod"/>
            </a:pPr>
            <a:r>
              <a:rPr lang="hr-HR" dirty="0"/>
              <a:t>Prijavni obrazac (Prilog 1. Poziva), u .</a:t>
            </a:r>
            <a:r>
              <a:rPr lang="hr-HR" dirty="0" err="1"/>
              <a:t>xlsx</a:t>
            </a:r>
            <a:r>
              <a:rPr lang="hr-HR" dirty="0"/>
              <a:t> formatu, </a:t>
            </a:r>
          </a:p>
          <a:p>
            <a:pPr marL="342900" indent="-342900">
              <a:buAutoNum type="arabicPeriod"/>
            </a:pPr>
            <a:r>
              <a:rPr lang="hr-HR" dirty="0"/>
              <a:t>Uvjerenje o prebivalištu iz kojeg je razvidno da je prijavitelj u trenutku puštanja fotonaponske elektrane u pogon imao prebivalište na adresi i mjestu obiteljske kuće, </a:t>
            </a:r>
          </a:p>
          <a:p>
            <a:pPr marL="342900" indent="-342900">
              <a:buAutoNum type="arabicPeriod"/>
            </a:pPr>
            <a:r>
              <a:rPr lang="hr-HR" dirty="0"/>
              <a:t>Važeći dokaz da je obiteljska kuća izgrađena prema Zakonu o gradnji, </a:t>
            </a:r>
          </a:p>
          <a:p>
            <a:pPr marL="342900" indent="-342900">
              <a:buAutoNum type="arabicPeriod"/>
            </a:pPr>
            <a:r>
              <a:rPr lang="hr-HR" dirty="0"/>
              <a:t>Važeći zemljišno-knjižni izvadak nekretnine kojim prijavitelj dokazuje knjižno vlasništvo/suvlasništvo obiteljske kuće/pomoćne građevine odnosno izvadak iz knjige položenih ugovora kojim se kao jednakovrijednim dokumentom dokazuje vlasništvo/suvlasništvo obiteljske kuće/pomoćne građevine, </a:t>
            </a:r>
          </a:p>
          <a:p>
            <a:pPr marL="342900" indent="-342900">
              <a:buAutoNum type="arabicPeriod"/>
            </a:pPr>
            <a:r>
              <a:rPr lang="hr-HR" dirty="0"/>
              <a:t>Uvjerenje katastra o istovjetnosti čestica,</a:t>
            </a:r>
          </a:p>
          <a:p>
            <a:pPr marL="342900" indent="-342900">
              <a:buAutoNum type="arabicPeriod"/>
            </a:pPr>
            <a:r>
              <a:rPr lang="hr-HR" dirty="0"/>
              <a:t>Potvrdu za trajni pogon izdanu od operatora distribucijskog sustava,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086F84C7-EC34-8C39-E4A9-4D31F804E8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542" y="2017643"/>
            <a:ext cx="2046534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874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D9CC7E-C7FB-49D5-5B6A-D52F59FEA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niOkvir 5">
            <a:extLst>
              <a:ext uri="{FF2B5EF4-FFF2-40B4-BE49-F238E27FC236}">
                <a16:creationId xmlns:a16="http://schemas.microsoft.com/office/drawing/2014/main" id="{4FD78AF4-03A9-3A9F-E619-31C9A70AC8A6}"/>
              </a:ext>
            </a:extLst>
          </p:cNvPr>
          <p:cNvSpPr txBox="1"/>
          <p:nvPr/>
        </p:nvSpPr>
        <p:spPr>
          <a:xfrm>
            <a:off x="418686" y="658226"/>
            <a:ext cx="10010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Javni poziv za poticanje ugradnje fotonaponskih elektrana u obiteljskim kućama (2025)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F8861711-2085-23C0-3FB9-CA57968B85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349" y="352425"/>
            <a:ext cx="1261875" cy="1350267"/>
          </a:xfrm>
          <a:prstGeom prst="rect">
            <a:avLst/>
          </a:prstGeom>
        </p:spPr>
      </p:pic>
      <p:sp>
        <p:nvSpPr>
          <p:cNvPr id="9" name="TekstniOkvir 8">
            <a:extLst>
              <a:ext uri="{FF2B5EF4-FFF2-40B4-BE49-F238E27FC236}">
                <a16:creationId xmlns:a16="http://schemas.microsoft.com/office/drawing/2014/main" id="{35053CDD-B271-D9C6-211D-2468CAC4F6D8}"/>
              </a:ext>
            </a:extLst>
          </p:cNvPr>
          <p:cNvSpPr txBox="1"/>
          <p:nvPr/>
        </p:nvSpPr>
        <p:spPr>
          <a:xfrm>
            <a:off x="526775" y="2017643"/>
            <a:ext cx="1110200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/>
              <a:t>Obavezna dokumentacija: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  <a:p>
            <a:r>
              <a:rPr lang="hr-HR" dirty="0"/>
              <a:t>7. Fotodokumentaciju postojećeg stanja obiteljske kuće</a:t>
            </a:r>
          </a:p>
          <a:p>
            <a:r>
              <a:rPr lang="hr-HR" dirty="0"/>
              <a:t>8. Tehnički list ugrađenih fotonaponskih sunčanih modula iz kojeg je vidljivi stupanj korisnog djelovanja,</a:t>
            </a:r>
          </a:p>
          <a:p>
            <a:r>
              <a:rPr lang="hr-HR" dirty="0"/>
              <a:t>9. Račun/e za izvedene radove i nabavljenu opremu s detaljnim troškovnikom, račun za opremanje obračunskog mjernog mjesta,</a:t>
            </a:r>
          </a:p>
          <a:p>
            <a:r>
              <a:rPr lang="hr-HR" dirty="0"/>
              <a:t>10. Dokaz o plaćanju cjelokupnog iznosa računa (potvrda o plaćanju ili izvod iz transakcijskog računa ili potvrda banke o uplati ili slično),</a:t>
            </a:r>
          </a:p>
          <a:p>
            <a:r>
              <a:rPr lang="hr-HR" dirty="0"/>
              <a:t>11. Dokument kojim se dokazuje IBAN, </a:t>
            </a:r>
          </a:p>
          <a:p>
            <a:r>
              <a:rPr lang="hr-HR" dirty="0"/>
              <a:t>12. Izjava prijavitelja o suvlasništvu,</a:t>
            </a:r>
          </a:p>
          <a:p>
            <a:r>
              <a:rPr lang="hr-HR" dirty="0"/>
              <a:t>13. Specijalna punomoć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444646D3-0145-24A0-4CD0-0E7B031CCC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542" y="2017643"/>
            <a:ext cx="2046534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9798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954953-FCDE-2E71-C10F-D8765D21E7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niOkvir 5">
            <a:extLst>
              <a:ext uri="{FF2B5EF4-FFF2-40B4-BE49-F238E27FC236}">
                <a16:creationId xmlns:a16="http://schemas.microsoft.com/office/drawing/2014/main" id="{85399E52-E729-DF08-9FE0-BA464C7F5152}"/>
              </a:ext>
            </a:extLst>
          </p:cNvPr>
          <p:cNvSpPr txBox="1"/>
          <p:nvPr/>
        </p:nvSpPr>
        <p:spPr>
          <a:xfrm>
            <a:off x="418686" y="658226"/>
            <a:ext cx="10010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Javni poziv za poticanje ugradnje fotonaponskih elektrana u obiteljskim kućama (2025)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CCE7B64E-1ECD-4D60-B950-145DA9737E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349" y="352425"/>
            <a:ext cx="1261875" cy="1350267"/>
          </a:xfrm>
          <a:prstGeom prst="rect">
            <a:avLst/>
          </a:prstGeom>
        </p:spPr>
      </p:pic>
      <p:sp>
        <p:nvSpPr>
          <p:cNvPr id="9" name="TekstniOkvir 8">
            <a:extLst>
              <a:ext uri="{FF2B5EF4-FFF2-40B4-BE49-F238E27FC236}">
                <a16:creationId xmlns:a16="http://schemas.microsoft.com/office/drawing/2014/main" id="{8250C871-B510-3258-2F89-EA1C60C079E0}"/>
              </a:ext>
            </a:extLst>
          </p:cNvPr>
          <p:cNvSpPr txBox="1"/>
          <p:nvPr/>
        </p:nvSpPr>
        <p:spPr>
          <a:xfrm>
            <a:off x="526775" y="2017643"/>
            <a:ext cx="111020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/>
              <a:t>Prijava: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  <a:p>
            <a:r>
              <a:rPr lang="hr-HR" dirty="0"/>
              <a:t>Započinje </a:t>
            </a:r>
            <a:r>
              <a:rPr lang="hr-HR" b="1" dirty="0"/>
              <a:t>06. lipanj 2025. u 9:00 sati </a:t>
            </a:r>
            <a:r>
              <a:rPr lang="hr-HR" dirty="0"/>
              <a:t>(</a:t>
            </a:r>
            <a:r>
              <a:rPr lang="hr-HR" u="sng" dirty="0"/>
              <a:t>privremeno zatvoren</a:t>
            </a:r>
            <a:r>
              <a:rPr lang="hr-HR" dirty="0"/>
              <a:t>). </a:t>
            </a:r>
          </a:p>
          <a:p>
            <a:r>
              <a:rPr lang="hr-HR" b="1" dirty="0"/>
              <a:t>Otvoreno od 08. listopad 2025. od 9:00 sati </a:t>
            </a:r>
            <a:r>
              <a:rPr lang="hr-HR" dirty="0"/>
              <a:t>(povećanje alokacije sa 10.000.000,00 eura na </a:t>
            </a:r>
            <a:r>
              <a:rPr lang="hr-HR" b="1" dirty="0"/>
              <a:t>20.500.000,00 eura</a:t>
            </a:r>
            <a:r>
              <a:rPr lang="hr-HR" dirty="0"/>
              <a:t>)</a:t>
            </a:r>
            <a:endParaRPr lang="hr-HR" b="1" dirty="0"/>
          </a:p>
          <a:p>
            <a:r>
              <a:rPr lang="hr-HR" dirty="0"/>
              <a:t>Jedan prijavitelj može prijaviti ukupno jednu prijavu</a:t>
            </a:r>
          </a:p>
          <a:p>
            <a:r>
              <a:rPr lang="hr-HR" dirty="0"/>
              <a:t>Putem sustava </a:t>
            </a:r>
            <a:r>
              <a:rPr lang="hr-HR" dirty="0" err="1"/>
              <a:t>eFZOEU</a:t>
            </a:r>
            <a:r>
              <a:rPr lang="hr-HR" dirty="0"/>
              <a:t>, efzoeu.gov.hr – prijava putem sustava </a:t>
            </a:r>
            <a:r>
              <a:rPr lang="hr-HR" dirty="0" err="1"/>
              <a:t>eGrađani</a:t>
            </a:r>
            <a:r>
              <a:rPr lang="hr-HR" dirty="0"/>
              <a:t> (token banke, Fina, </a:t>
            </a:r>
            <a:r>
              <a:rPr lang="hr-HR" dirty="0" err="1"/>
              <a:t>Certilia</a:t>
            </a:r>
            <a:r>
              <a:rPr lang="hr-HR" dirty="0"/>
              <a:t>, ... )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5EB008E6-E61C-6FC2-11D5-2FF7A83ED4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542" y="2017643"/>
            <a:ext cx="2046534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0823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33D681-6258-8C42-28DA-73A7B6271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FEE7818D-7DEA-5574-5F98-9268BFCF78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9651" y="3422651"/>
            <a:ext cx="12698" cy="12698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B5844F85-BD79-200A-4708-17959DCEEF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8710507"/>
          </a:xfrm>
          <a:prstGeom prst="rect">
            <a:avLst/>
          </a:prstGeom>
        </p:spPr>
      </p:pic>
      <p:pic>
        <p:nvPicPr>
          <p:cNvPr id="12" name="Slika 11">
            <a:extLst>
              <a:ext uri="{FF2B5EF4-FFF2-40B4-BE49-F238E27FC236}">
                <a16:creationId xmlns:a16="http://schemas.microsoft.com/office/drawing/2014/main" id="{413C57DE-3A6D-3331-7E20-A2B92F4806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4733" y="2888101"/>
            <a:ext cx="2046534" cy="830997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EDDA4A50-F983-3B2E-92B8-5DE9210B0877}"/>
              </a:ext>
            </a:extLst>
          </p:cNvPr>
          <p:cNvSpPr txBox="1"/>
          <p:nvPr/>
        </p:nvSpPr>
        <p:spPr>
          <a:xfrm>
            <a:off x="4010025" y="257175"/>
            <a:ext cx="100107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chemeClr val="bg1"/>
                </a:solidFill>
              </a:rPr>
              <a:t>Javni poziv za poticanje ugradnje i proširenja postojećih </a:t>
            </a:r>
          </a:p>
          <a:p>
            <a:r>
              <a:rPr lang="hr-HR" sz="2400" b="1" dirty="0">
                <a:solidFill>
                  <a:schemeClr val="bg1"/>
                </a:solidFill>
              </a:rPr>
              <a:t>fotonaponskih elektrana u obiteljskim kućama</a:t>
            </a:r>
          </a:p>
          <a:p>
            <a:r>
              <a:rPr lang="hr-HR" sz="2400" b="1" dirty="0">
                <a:solidFill>
                  <a:schemeClr val="bg1"/>
                </a:solidFill>
              </a:rPr>
              <a:t>na području Općine Maruševec </a:t>
            </a:r>
          </a:p>
        </p:txBody>
      </p:sp>
    </p:spTree>
    <p:extLst>
      <p:ext uri="{BB962C8B-B14F-4D97-AF65-F5344CB8AC3E}">
        <p14:creationId xmlns:p14="http://schemas.microsoft.com/office/powerpoint/2010/main" val="27997586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E06DBF-9432-07B8-812F-C8701AB58B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niOkvir 5">
            <a:extLst>
              <a:ext uri="{FF2B5EF4-FFF2-40B4-BE49-F238E27FC236}">
                <a16:creationId xmlns:a16="http://schemas.microsoft.com/office/drawing/2014/main" id="{D5C13524-E9AD-AA92-F660-BCC230AD403F}"/>
              </a:ext>
            </a:extLst>
          </p:cNvPr>
          <p:cNvSpPr txBox="1"/>
          <p:nvPr/>
        </p:nvSpPr>
        <p:spPr>
          <a:xfrm>
            <a:off x="418686" y="658226"/>
            <a:ext cx="100107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Javni poziv za poticanje ugradnje i proširenja postojećih fotonaponskih elektrana u obiteljskim kućama na području Općine Maruševec 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BB367793-005C-231E-0103-0526AF00DF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349" y="352425"/>
            <a:ext cx="1261875" cy="1350267"/>
          </a:xfrm>
          <a:prstGeom prst="rect">
            <a:avLst/>
          </a:prstGeom>
        </p:spPr>
      </p:pic>
      <p:sp>
        <p:nvSpPr>
          <p:cNvPr id="9" name="TekstniOkvir 8">
            <a:extLst>
              <a:ext uri="{FF2B5EF4-FFF2-40B4-BE49-F238E27FC236}">
                <a16:creationId xmlns:a16="http://schemas.microsoft.com/office/drawing/2014/main" id="{D0FDC7D2-BEEC-C246-158E-214DBEF68053}"/>
              </a:ext>
            </a:extLst>
          </p:cNvPr>
          <p:cNvSpPr txBox="1"/>
          <p:nvPr/>
        </p:nvSpPr>
        <p:spPr>
          <a:xfrm>
            <a:off x="544996" y="2017643"/>
            <a:ext cx="111020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/>
              <a:t>Predmet sufinanciranja: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  <a:p>
            <a:r>
              <a:rPr lang="hr-HR" dirty="0"/>
              <a:t>Fotonaponske elektrane</a:t>
            </a:r>
          </a:p>
          <a:p>
            <a:pPr marL="342900" indent="-342900">
              <a:buAutoNum type="alphaLcParenR"/>
            </a:pPr>
            <a:r>
              <a:rPr lang="hr-HR" dirty="0"/>
              <a:t>u mrežnom (on </a:t>
            </a:r>
            <a:r>
              <a:rPr lang="hr-HR" dirty="0" err="1"/>
              <a:t>grid</a:t>
            </a:r>
            <a:r>
              <a:rPr lang="hr-HR" dirty="0"/>
              <a:t>) </a:t>
            </a:r>
            <a:r>
              <a:rPr lang="hr-HR" dirty="0" err="1"/>
              <a:t>načunu</a:t>
            </a:r>
            <a:r>
              <a:rPr lang="hr-HR" dirty="0"/>
              <a:t> rada</a:t>
            </a:r>
          </a:p>
          <a:p>
            <a:pPr marL="342900" indent="-342900">
              <a:buAutoNum type="alphaLcParenR"/>
            </a:pPr>
            <a:r>
              <a:rPr lang="hr-HR" dirty="0"/>
              <a:t>u </a:t>
            </a:r>
            <a:r>
              <a:rPr lang="hr-HR" dirty="0" err="1"/>
              <a:t>izvanmrežnom</a:t>
            </a:r>
            <a:r>
              <a:rPr lang="hr-HR" dirty="0"/>
              <a:t> (</a:t>
            </a:r>
            <a:r>
              <a:rPr lang="hr-HR" dirty="0" err="1"/>
              <a:t>off-grid</a:t>
            </a:r>
            <a:r>
              <a:rPr lang="hr-HR" dirty="0"/>
              <a:t>) načinu rada – dimenzija baterijskog spremnika najmanje 2 kišna dana</a:t>
            </a:r>
          </a:p>
          <a:p>
            <a:pPr marL="342900" indent="-342900">
              <a:buAutoNum type="alphaLcParenR"/>
            </a:pPr>
            <a:r>
              <a:rPr lang="hr-HR" dirty="0"/>
              <a:t>hibridnom načinu rada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5A5C3885-23AC-753C-053F-1AED29DF45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542" y="2017643"/>
            <a:ext cx="2046534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365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niOkvir 5">
            <a:extLst>
              <a:ext uri="{FF2B5EF4-FFF2-40B4-BE49-F238E27FC236}">
                <a16:creationId xmlns:a16="http://schemas.microsoft.com/office/drawing/2014/main" id="{3D6FAB87-E9D3-8561-3CC5-F6976481F177}"/>
              </a:ext>
            </a:extLst>
          </p:cNvPr>
          <p:cNvSpPr txBox="1"/>
          <p:nvPr/>
        </p:nvSpPr>
        <p:spPr>
          <a:xfrm>
            <a:off x="418686" y="658226"/>
            <a:ext cx="100107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Javni poziv za poticanje ugradnje fotonaponskih elektrana u obiteljskim kućama (2024)</a:t>
            </a:r>
          </a:p>
          <a:p>
            <a:endParaRPr lang="hr-HR" sz="2000" dirty="0"/>
          </a:p>
          <a:p>
            <a:r>
              <a:rPr lang="hr-HR" sz="2000" dirty="0"/>
              <a:t>Poveznica na </a:t>
            </a:r>
            <a:r>
              <a:rPr lang="hr-HR" sz="2000" dirty="0">
                <a:hlinkClick r:id="rId2"/>
              </a:rPr>
              <a:t>Javni poziv ENU-6/25</a:t>
            </a:r>
            <a:endParaRPr lang="hr-HR" sz="2000" dirty="0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19D17684-689A-CE28-D2E6-F015DA4C77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349" y="352425"/>
            <a:ext cx="1261875" cy="1350267"/>
          </a:xfrm>
          <a:prstGeom prst="rect">
            <a:avLst/>
          </a:prstGeom>
        </p:spPr>
      </p:pic>
      <p:sp>
        <p:nvSpPr>
          <p:cNvPr id="9" name="TekstniOkvir 8">
            <a:extLst>
              <a:ext uri="{FF2B5EF4-FFF2-40B4-BE49-F238E27FC236}">
                <a16:creationId xmlns:a16="http://schemas.microsoft.com/office/drawing/2014/main" id="{27898318-BF1E-85EC-E0B1-5DD1882E38BA}"/>
              </a:ext>
            </a:extLst>
          </p:cNvPr>
          <p:cNvSpPr txBox="1"/>
          <p:nvPr/>
        </p:nvSpPr>
        <p:spPr>
          <a:xfrm>
            <a:off x="526774" y="2017643"/>
            <a:ext cx="848387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Obiteljska kuća: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b="1" dirty="0"/>
              <a:t>izgrađena temeljem građevinske dozvole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b="1" dirty="0"/>
              <a:t>više od 50 % bruto površine namijenjene za stanovanje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b="1" dirty="0"/>
              <a:t>nije dograđivana ili mijenjana u odnosu na akt koji dokazuje njezinu legalnost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b="1" dirty="0"/>
              <a:t>koja zadovoljava jedan od dva uvjeta</a:t>
            </a:r>
          </a:p>
          <a:p>
            <a:r>
              <a:rPr lang="hr-HR" b="1" dirty="0"/>
              <a:t>	- ima najviše 3 stambene jedinice</a:t>
            </a:r>
          </a:p>
          <a:p>
            <a:r>
              <a:rPr lang="hr-HR" b="1" dirty="0"/>
              <a:t>	- ima građevinsku bruto površinu manju ili jednaku 600 m</a:t>
            </a:r>
            <a:r>
              <a:rPr lang="hr-HR" b="1" dirty="0">
                <a:latin typeface="Arial Narrow" panose="020B0606020202030204" pitchFamily="34" charset="0"/>
              </a:rPr>
              <a:t>²</a:t>
            </a:r>
            <a:endParaRPr lang="hr-HR" b="1" dirty="0"/>
          </a:p>
          <a:p>
            <a:pPr marL="742950" lvl="1" indent="-285750">
              <a:buFontTx/>
              <a:buChar char="-"/>
            </a:pPr>
            <a:endParaRPr lang="hr-HR" dirty="0"/>
          </a:p>
          <a:p>
            <a:pPr lvl="1"/>
            <a:endParaRPr lang="hr-HR" dirty="0"/>
          </a:p>
          <a:p>
            <a:pPr lvl="1"/>
            <a:endParaRPr lang="hr-HR" dirty="0"/>
          </a:p>
        </p:txBody>
      </p:sp>
      <p:pic>
        <p:nvPicPr>
          <p:cNvPr id="10" name="Slika 9">
            <a:extLst>
              <a:ext uri="{FF2B5EF4-FFF2-40B4-BE49-F238E27FC236}">
                <a16:creationId xmlns:a16="http://schemas.microsoft.com/office/drawing/2014/main" id="{C2BF5ECE-4E84-1E34-A7C0-D19623FF39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542" y="2017643"/>
            <a:ext cx="2046534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0977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5A2B0-47D6-3B5B-D268-43951C45AF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niOkvir 5">
            <a:extLst>
              <a:ext uri="{FF2B5EF4-FFF2-40B4-BE49-F238E27FC236}">
                <a16:creationId xmlns:a16="http://schemas.microsoft.com/office/drawing/2014/main" id="{35532B23-CE5C-76D4-3511-FCEB9A055384}"/>
              </a:ext>
            </a:extLst>
          </p:cNvPr>
          <p:cNvSpPr txBox="1"/>
          <p:nvPr/>
        </p:nvSpPr>
        <p:spPr>
          <a:xfrm>
            <a:off x="418686" y="658226"/>
            <a:ext cx="100107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Javni poziv za poticanje ugradnje i proširenja postojećih fotonaponskih elektrana u obiteljskim kućama na području Općine Maruševec 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7C21CAB1-CD8E-BC20-4953-16644B3866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349" y="352425"/>
            <a:ext cx="1261875" cy="1350267"/>
          </a:xfrm>
          <a:prstGeom prst="rect">
            <a:avLst/>
          </a:prstGeom>
        </p:spPr>
      </p:pic>
      <p:sp>
        <p:nvSpPr>
          <p:cNvPr id="9" name="TekstniOkvir 8">
            <a:extLst>
              <a:ext uri="{FF2B5EF4-FFF2-40B4-BE49-F238E27FC236}">
                <a16:creationId xmlns:a16="http://schemas.microsoft.com/office/drawing/2014/main" id="{EFA92EB8-415B-A07C-79D5-8E7E1A13C8F3}"/>
              </a:ext>
            </a:extLst>
          </p:cNvPr>
          <p:cNvSpPr txBox="1"/>
          <p:nvPr/>
        </p:nvSpPr>
        <p:spPr>
          <a:xfrm>
            <a:off x="544996" y="2017643"/>
            <a:ext cx="111020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/>
              <a:t>Korisnici sredstava: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  <a:p>
            <a:r>
              <a:rPr lang="hr-HR" dirty="0"/>
              <a:t>Fizičke osobe – građani, vlasnici ili suvlasnici obiteljske kuće s prebivalištem na </a:t>
            </a:r>
          </a:p>
          <a:p>
            <a:r>
              <a:rPr lang="hr-HR" dirty="0"/>
              <a:t>području Općine Maruševec </a:t>
            </a:r>
            <a:r>
              <a:rPr lang="hr-HR" b="1" dirty="0"/>
              <a:t>najmanje 6 mjeseci </a:t>
            </a:r>
            <a:r>
              <a:rPr lang="hr-HR" dirty="0"/>
              <a:t>prije dana objave Poziva - 1.10.2025.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4312A305-1B00-3FC5-6689-010CB13B56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542" y="2017643"/>
            <a:ext cx="2046534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6249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4490FF-9F22-3370-E1EF-D495BB126F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niOkvir 5">
            <a:extLst>
              <a:ext uri="{FF2B5EF4-FFF2-40B4-BE49-F238E27FC236}">
                <a16:creationId xmlns:a16="http://schemas.microsoft.com/office/drawing/2014/main" id="{A06288A7-8A4C-BB21-C7DA-2C628B49BE66}"/>
              </a:ext>
            </a:extLst>
          </p:cNvPr>
          <p:cNvSpPr txBox="1"/>
          <p:nvPr/>
        </p:nvSpPr>
        <p:spPr>
          <a:xfrm>
            <a:off x="418686" y="658226"/>
            <a:ext cx="100107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Javni poziv za poticanje ugradnje i proširenja postojećih fotonaponskih elektrana u obiteljskim kućama na području Općine Maruševec 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9DDB2812-E426-1B33-D5DE-861340276E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349" y="352425"/>
            <a:ext cx="1261875" cy="1350267"/>
          </a:xfrm>
          <a:prstGeom prst="rect">
            <a:avLst/>
          </a:prstGeom>
        </p:spPr>
      </p:pic>
      <p:sp>
        <p:nvSpPr>
          <p:cNvPr id="9" name="TekstniOkvir 8">
            <a:extLst>
              <a:ext uri="{FF2B5EF4-FFF2-40B4-BE49-F238E27FC236}">
                <a16:creationId xmlns:a16="http://schemas.microsoft.com/office/drawing/2014/main" id="{E3B1D94D-6788-1356-C951-6285F3F5C735}"/>
              </a:ext>
            </a:extLst>
          </p:cNvPr>
          <p:cNvSpPr txBox="1"/>
          <p:nvPr/>
        </p:nvSpPr>
        <p:spPr>
          <a:xfrm>
            <a:off x="544996" y="2017643"/>
            <a:ext cx="111020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/>
              <a:t>Sredstva sufinanciranja: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  <a:p>
            <a:r>
              <a:rPr lang="hr-HR" dirty="0"/>
              <a:t>Intenzitet potpore po kućanstvu odobravati će se u visini od 50% od ukupne vrijednosti </a:t>
            </a:r>
          </a:p>
          <a:p>
            <a:r>
              <a:rPr lang="hr-HR" dirty="0"/>
              <a:t>prihvatljivih troškova, a najviše </a:t>
            </a:r>
            <a:r>
              <a:rPr lang="hr-HR" b="1" dirty="0"/>
              <a:t>do 2.000,00 EUR</a:t>
            </a:r>
            <a:r>
              <a:rPr lang="hr-HR" dirty="0"/>
              <a:t>. Isplata korisnicima će se vršiti nakon provedene mjere, </a:t>
            </a:r>
          </a:p>
          <a:p>
            <a:r>
              <a:rPr lang="hr-HR" dirty="0"/>
              <a:t>sukladno Ugovoru o financiranju. 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97EA714C-59BD-14D0-9BF7-510FB25D98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542" y="2017643"/>
            <a:ext cx="2046534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0039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CBB071-7F22-0932-62A0-93126141DE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niOkvir 5">
            <a:extLst>
              <a:ext uri="{FF2B5EF4-FFF2-40B4-BE49-F238E27FC236}">
                <a16:creationId xmlns:a16="http://schemas.microsoft.com/office/drawing/2014/main" id="{C9EE1869-E604-8D0E-2B2A-B0DB904BB72D}"/>
              </a:ext>
            </a:extLst>
          </p:cNvPr>
          <p:cNvSpPr txBox="1"/>
          <p:nvPr/>
        </p:nvSpPr>
        <p:spPr>
          <a:xfrm>
            <a:off x="418686" y="658226"/>
            <a:ext cx="100107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Javni poziv za poticanje ugradnje i proširenja postojećih fotonaponskih elektrana u obiteljskim kućama na području Općine Maruševec 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D7ADF835-2F84-4814-0779-555E0424FB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349" y="352425"/>
            <a:ext cx="1261875" cy="1350267"/>
          </a:xfrm>
          <a:prstGeom prst="rect">
            <a:avLst/>
          </a:prstGeom>
        </p:spPr>
      </p:pic>
      <p:sp>
        <p:nvSpPr>
          <p:cNvPr id="9" name="TekstniOkvir 8">
            <a:extLst>
              <a:ext uri="{FF2B5EF4-FFF2-40B4-BE49-F238E27FC236}">
                <a16:creationId xmlns:a16="http://schemas.microsoft.com/office/drawing/2014/main" id="{7A529937-F1F6-5F02-ADE5-BF35BE184642}"/>
              </a:ext>
            </a:extLst>
          </p:cNvPr>
          <p:cNvSpPr txBox="1"/>
          <p:nvPr/>
        </p:nvSpPr>
        <p:spPr>
          <a:xfrm>
            <a:off x="544996" y="2017643"/>
            <a:ext cx="1110200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/>
              <a:t>Prihvatljivi i opravdani troškovi: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Troškovi nastali nakon 01. siječnja 2025. godine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Stupanj korisnog djelovanja fotonaponskog sunčanog modula minimalno 18 %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Troškovi izrade projektne i natječajne dokumentacije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Fotonaponski sunčani moduli, njihovi nosači (</a:t>
            </a:r>
            <a:r>
              <a:rPr lang="hr-HR" dirty="0" err="1"/>
              <a:t>potkonstrukcija</a:t>
            </a:r>
            <a:r>
              <a:rPr lang="hr-HR" dirty="0"/>
              <a:t>), pretvarači (inverteri), DC i AC razvod,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regulacijska, mjerna i oprema za prikupljanje i prikazivanje podataka,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oprema obračunskog mjernog mjesta,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ostala oprema za pravilan rad sustava,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građevinski radovi nužni za ugradnju prethodno navedene opreme (kabelski prodori, betoniranje postolja i sl.),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gromobranska instalacija elektrane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trošak izrade energetskog certifikata (ako je primjenjivo)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DF53FFE4-22B2-9001-2F0A-6DF1D04022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542" y="2017643"/>
            <a:ext cx="2046534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0873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69C2A9-5534-833B-6CB7-C6AB356FED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niOkvir 5">
            <a:extLst>
              <a:ext uri="{FF2B5EF4-FFF2-40B4-BE49-F238E27FC236}">
                <a16:creationId xmlns:a16="http://schemas.microsoft.com/office/drawing/2014/main" id="{83653EFC-06C2-F118-A00C-8182A60AE1E9}"/>
              </a:ext>
            </a:extLst>
          </p:cNvPr>
          <p:cNvSpPr txBox="1"/>
          <p:nvPr/>
        </p:nvSpPr>
        <p:spPr>
          <a:xfrm>
            <a:off x="418686" y="658226"/>
            <a:ext cx="100107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Javni poziv za poticanje ugradnje i proširenja postojećih fotonaponskih elektrana u obiteljskim kućama na području Općine Maruševec 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63327967-419C-8076-D6B8-C1AE351AB9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349" y="352425"/>
            <a:ext cx="1261875" cy="1350267"/>
          </a:xfrm>
          <a:prstGeom prst="rect">
            <a:avLst/>
          </a:prstGeom>
        </p:spPr>
      </p:pic>
      <p:sp>
        <p:nvSpPr>
          <p:cNvPr id="9" name="TekstniOkvir 8">
            <a:extLst>
              <a:ext uri="{FF2B5EF4-FFF2-40B4-BE49-F238E27FC236}">
                <a16:creationId xmlns:a16="http://schemas.microsoft.com/office/drawing/2014/main" id="{A1AD4C4C-D350-C679-43D3-CC93E85E310A}"/>
              </a:ext>
            </a:extLst>
          </p:cNvPr>
          <p:cNvSpPr txBox="1"/>
          <p:nvPr/>
        </p:nvSpPr>
        <p:spPr>
          <a:xfrm>
            <a:off x="544996" y="2017643"/>
            <a:ext cx="111020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/>
              <a:t>Dvostruko financiranje: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  <a:p>
            <a:r>
              <a:rPr lang="hr-HR" dirty="0"/>
              <a:t>Radi izbjegavanja dvostrukog financiranja prihvatljivih troškova prilikom prijave na Poziv, prijavitelji </a:t>
            </a:r>
          </a:p>
          <a:p>
            <a:r>
              <a:rPr lang="hr-HR" dirty="0"/>
              <a:t>su dužni voditi računa da za prijavljeni Projekt nisu ostvarili pravo na bespovratna sredstva iz drugih </a:t>
            </a:r>
          </a:p>
          <a:p>
            <a:r>
              <a:rPr lang="hr-HR" dirty="0"/>
              <a:t>javnih izvora financiranja, na način da ukupan iznos odobrenih sredstava iz svih javnih izvora (uključujući iz EU, odnosno europskih strukturnih i investicijskih fondova) ne čini 100% i više prihvatljivih i opravdanih troškova</a:t>
            </a:r>
          </a:p>
          <a:p>
            <a:endParaRPr lang="hr-HR" dirty="0"/>
          </a:p>
          <a:p>
            <a:r>
              <a:rPr lang="hr-HR" dirty="0"/>
              <a:t>Izvor provjere: Izjava korisnika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EC9BAFBF-E943-C220-F107-6216447E27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542" y="2017643"/>
            <a:ext cx="2046534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0581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703EC0-8ACD-4DE8-7E8E-FE62257CAF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niOkvir 5">
            <a:extLst>
              <a:ext uri="{FF2B5EF4-FFF2-40B4-BE49-F238E27FC236}">
                <a16:creationId xmlns:a16="http://schemas.microsoft.com/office/drawing/2014/main" id="{55AD5E3A-8360-D367-AA8F-A53CA4083EB7}"/>
              </a:ext>
            </a:extLst>
          </p:cNvPr>
          <p:cNvSpPr txBox="1"/>
          <p:nvPr/>
        </p:nvSpPr>
        <p:spPr>
          <a:xfrm>
            <a:off x="418686" y="658226"/>
            <a:ext cx="100107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Javni poziv za poticanje ugradnje i proširenja postojećih fotonaponskih elektrana u obiteljskim kućama na području Općine Maruševec 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48B4BE12-A4C9-ED1D-E7CF-5A3066F38F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349" y="352425"/>
            <a:ext cx="1261875" cy="1350267"/>
          </a:xfrm>
          <a:prstGeom prst="rect">
            <a:avLst/>
          </a:prstGeom>
        </p:spPr>
      </p:pic>
      <p:sp>
        <p:nvSpPr>
          <p:cNvPr id="9" name="TekstniOkvir 8">
            <a:extLst>
              <a:ext uri="{FF2B5EF4-FFF2-40B4-BE49-F238E27FC236}">
                <a16:creationId xmlns:a16="http://schemas.microsoft.com/office/drawing/2014/main" id="{16F0A237-EFAD-8228-C5E2-0C1DD16B1122}"/>
              </a:ext>
            </a:extLst>
          </p:cNvPr>
          <p:cNvSpPr txBox="1"/>
          <p:nvPr/>
        </p:nvSpPr>
        <p:spPr>
          <a:xfrm>
            <a:off x="544996" y="2017643"/>
            <a:ext cx="1110200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/>
              <a:t>Obavezna dokumentacija: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  <a:p>
            <a:pPr marL="342900" indent="-342900">
              <a:buAutoNum type="arabicPeriod"/>
            </a:pPr>
            <a:r>
              <a:rPr lang="hr-HR" dirty="0"/>
              <a:t>Prijavni obrazac (Prilog 1. Poziva) u tiskanom obliku, </a:t>
            </a:r>
          </a:p>
          <a:p>
            <a:pPr marL="342900" indent="-342900">
              <a:buAutoNum type="arabicPeriod"/>
            </a:pPr>
            <a:r>
              <a:rPr lang="hr-HR" dirty="0"/>
              <a:t>Uvjerenje o prebivalištu prijavitelja, </a:t>
            </a:r>
          </a:p>
          <a:p>
            <a:pPr marL="342900" indent="-342900">
              <a:buAutoNum type="arabicPeriod"/>
            </a:pPr>
            <a:r>
              <a:rPr lang="hr-HR" dirty="0"/>
              <a:t>Važeći dokaz da je obiteljska kuća /pomoćna građevina izgrađena prema Zakonu o gradnji ili koja je prema navedenom ili posebnom zakonu s njom izjednačena (Upravni akt)</a:t>
            </a:r>
          </a:p>
          <a:p>
            <a:pPr marL="342900" indent="-342900">
              <a:buAutoNum type="arabicPeriod"/>
            </a:pPr>
            <a:r>
              <a:rPr lang="hr-HR" dirty="0"/>
              <a:t>Zemljišno – knjižni izvadak nekretnine kojim se dokazuje knjižno vlasništvo/suvlasništvo, </a:t>
            </a:r>
          </a:p>
          <a:p>
            <a:pPr marL="342900" indent="-342900">
              <a:buAutoNum type="arabicPeriod"/>
            </a:pPr>
            <a:r>
              <a:rPr lang="hr-HR" dirty="0"/>
              <a:t>Detaljne ponude izvođača radova/dobavljača opreme, </a:t>
            </a:r>
          </a:p>
          <a:p>
            <a:pPr marL="342900" indent="-342900">
              <a:buAutoNum type="arabicPeriod"/>
            </a:pPr>
            <a:r>
              <a:rPr lang="hr-HR" dirty="0"/>
              <a:t>Fotodokumentacija postojećeg stanja obiteljske kuće, posebice dijelova na kojima se planira izvođenje radova, </a:t>
            </a:r>
          </a:p>
          <a:p>
            <a:pPr marL="342900" indent="-342900">
              <a:buAutoNum type="arabicPeriod"/>
            </a:pPr>
            <a:r>
              <a:rPr lang="hr-HR" dirty="0"/>
              <a:t>Izjava prijavitelja pod materijalnom i kaznenom odgovornošću, potpisanu od strane prijavitelja, u slučaju suvlasništva potpisanu od strane svih suvlasnika (Prilog 2. Poziva).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40C80E7E-471E-0E62-5A3F-AFEA2712B2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542" y="2017643"/>
            <a:ext cx="2046534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9598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C838E4-6090-5D98-A9C0-AB69A46196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niOkvir 5">
            <a:extLst>
              <a:ext uri="{FF2B5EF4-FFF2-40B4-BE49-F238E27FC236}">
                <a16:creationId xmlns:a16="http://schemas.microsoft.com/office/drawing/2014/main" id="{6C6824EC-478A-7554-08AC-4F5F3072B2C6}"/>
              </a:ext>
            </a:extLst>
          </p:cNvPr>
          <p:cNvSpPr txBox="1"/>
          <p:nvPr/>
        </p:nvSpPr>
        <p:spPr>
          <a:xfrm>
            <a:off x="418686" y="658226"/>
            <a:ext cx="100107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Javni poziv za poticanje ugradnje i proširenja postojećih fotonaponskih elektrana u obiteljskim kućama na području Općine Maruševec 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EB5720E9-B35D-969B-DA85-85EC941454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349" y="352425"/>
            <a:ext cx="1261875" cy="1350267"/>
          </a:xfrm>
          <a:prstGeom prst="rect">
            <a:avLst/>
          </a:prstGeom>
        </p:spPr>
      </p:pic>
      <p:sp>
        <p:nvSpPr>
          <p:cNvPr id="9" name="TekstniOkvir 8">
            <a:extLst>
              <a:ext uri="{FF2B5EF4-FFF2-40B4-BE49-F238E27FC236}">
                <a16:creationId xmlns:a16="http://schemas.microsoft.com/office/drawing/2014/main" id="{4C6B8CB2-2E8C-3E7B-FD25-833FA85A5DA1}"/>
              </a:ext>
            </a:extLst>
          </p:cNvPr>
          <p:cNvSpPr txBox="1"/>
          <p:nvPr/>
        </p:nvSpPr>
        <p:spPr>
          <a:xfrm>
            <a:off x="544996" y="2017643"/>
            <a:ext cx="111020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/>
              <a:t>Dodatna dokumentacija – za izgradnju nove on-</a:t>
            </a:r>
            <a:r>
              <a:rPr lang="hr-HR" b="1" dirty="0" err="1"/>
              <a:t>grid</a:t>
            </a:r>
            <a:r>
              <a:rPr lang="hr-HR" b="1" dirty="0"/>
              <a:t> te hibridne elektrane</a:t>
            </a:r>
          </a:p>
          <a:p>
            <a:endParaRPr lang="hr-HR" b="1" dirty="0"/>
          </a:p>
          <a:p>
            <a:r>
              <a:rPr lang="hr-HR" dirty="0"/>
              <a:t>8. Glavni projekt sa troškovnikom izrađen od strane ovlaštene osobe, </a:t>
            </a:r>
          </a:p>
          <a:p>
            <a:r>
              <a:rPr lang="hr-HR" dirty="0"/>
              <a:t>9. Obavijest o mogućnosti priključenja na mrežu kućanstva s vlastitom proizvodnjom ili Elektroenergetsku suglasnost ili Elaborat optimalnog tehničkog rješenja priključenja na mrežu, u slučaju ugradnje sustava u mrežnom radu.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19ACA48E-A074-1413-B0F3-71D7D60247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542" y="2017643"/>
            <a:ext cx="2046534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893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C39593-B100-889D-C45A-BCC296E8E2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niOkvir 5">
            <a:extLst>
              <a:ext uri="{FF2B5EF4-FFF2-40B4-BE49-F238E27FC236}">
                <a16:creationId xmlns:a16="http://schemas.microsoft.com/office/drawing/2014/main" id="{E35F1550-24E8-0954-684A-76A2B3651D57}"/>
              </a:ext>
            </a:extLst>
          </p:cNvPr>
          <p:cNvSpPr txBox="1"/>
          <p:nvPr/>
        </p:nvSpPr>
        <p:spPr>
          <a:xfrm>
            <a:off x="418686" y="658226"/>
            <a:ext cx="100107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Javni poziv za poticanje ugradnje i proširenja postojećih fotonaponskih elektrana u obiteljskim kućama na području Općine Maruševec 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058EE710-3B48-1D5E-0098-7F49D0A3C1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349" y="352425"/>
            <a:ext cx="1261875" cy="1350267"/>
          </a:xfrm>
          <a:prstGeom prst="rect">
            <a:avLst/>
          </a:prstGeom>
        </p:spPr>
      </p:pic>
      <p:sp>
        <p:nvSpPr>
          <p:cNvPr id="9" name="TekstniOkvir 8">
            <a:extLst>
              <a:ext uri="{FF2B5EF4-FFF2-40B4-BE49-F238E27FC236}">
                <a16:creationId xmlns:a16="http://schemas.microsoft.com/office/drawing/2014/main" id="{88DAD088-3655-8588-AD91-09E85440D905}"/>
              </a:ext>
            </a:extLst>
          </p:cNvPr>
          <p:cNvSpPr txBox="1"/>
          <p:nvPr/>
        </p:nvSpPr>
        <p:spPr>
          <a:xfrm>
            <a:off x="544996" y="2017643"/>
            <a:ext cx="111020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/>
              <a:t>Dodatna dokumentacija – za proširenje postojeće elektrane</a:t>
            </a:r>
          </a:p>
          <a:p>
            <a:endParaRPr lang="hr-HR" b="1" dirty="0"/>
          </a:p>
          <a:p>
            <a:r>
              <a:rPr lang="hr-HR" dirty="0"/>
              <a:t>10. Glavni projekt sa troškovnikom izrađen od strane ovlaštene osobe ako je isto primjenjivo sukladno zakonskim i podzakonskim odredbama, </a:t>
            </a:r>
          </a:p>
          <a:p>
            <a:r>
              <a:rPr lang="hr-HR" dirty="0"/>
              <a:t>11. Potvrda o trajnom pogonu izdanu od strane HEP ODS </a:t>
            </a:r>
          </a:p>
          <a:p>
            <a:r>
              <a:rPr lang="hr-HR" dirty="0"/>
              <a:t>12. Obavijest o mogućnosti priključenja na mrežu kućanstva s vlastitom proizvodnjom ili Elektroenergetsku suglasnost ili Elaborat optimalnog tehničkog rješenja priključenja na mrežu, u slučaju ugradnje sustava u mrežnom radu ako je isto primjenjivo sukladno zakonskim i podzakonskim odredbama 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16DAA5BE-8478-F935-5F30-9B362C375F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542" y="2017643"/>
            <a:ext cx="2046534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6028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FDBDF1-1C13-5A0C-DEF6-DDE035D4C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niOkvir 5">
            <a:extLst>
              <a:ext uri="{FF2B5EF4-FFF2-40B4-BE49-F238E27FC236}">
                <a16:creationId xmlns:a16="http://schemas.microsoft.com/office/drawing/2014/main" id="{D193F0E5-A1E5-F01C-5252-297EDCA81B71}"/>
              </a:ext>
            </a:extLst>
          </p:cNvPr>
          <p:cNvSpPr txBox="1"/>
          <p:nvPr/>
        </p:nvSpPr>
        <p:spPr>
          <a:xfrm>
            <a:off x="418686" y="658226"/>
            <a:ext cx="100107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Javni poziv za poticanje ugradnje i proširenja postojećih fotonaponskih elektrana u obiteljskim kućama na području Općine Maruševec 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F9E6FFA9-E535-6DDF-30B6-2AEB1329A1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349" y="352425"/>
            <a:ext cx="1261875" cy="1350267"/>
          </a:xfrm>
          <a:prstGeom prst="rect">
            <a:avLst/>
          </a:prstGeom>
        </p:spPr>
      </p:pic>
      <p:sp>
        <p:nvSpPr>
          <p:cNvPr id="9" name="TekstniOkvir 8">
            <a:extLst>
              <a:ext uri="{FF2B5EF4-FFF2-40B4-BE49-F238E27FC236}">
                <a16:creationId xmlns:a16="http://schemas.microsoft.com/office/drawing/2014/main" id="{FFF6F250-1475-5B23-B5E8-030F6803DC5C}"/>
              </a:ext>
            </a:extLst>
          </p:cNvPr>
          <p:cNvSpPr txBox="1"/>
          <p:nvPr/>
        </p:nvSpPr>
        <p:spPr>
          <a:xfrm>
            <a:off x="544996" y="2017643"/>
            <a:ext cx="111020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/>
              <a:t>Dodatna dokumentacija – </a:t>
            </a:r>
            <a:r>
              <a:rPr lang="hr-HR" b="1" dirty="0" err="1"/>
              <a:t>off</a:t>
            </a:r>
            <a:r>
              <a:rPr lang="hr-HR" b="1" dirty="0"/>
              <a:t> </a:t>
            </a:r>
            <a:r>
              <a:rPr lang="hr-HR" b="1" dirty="0" err="1"/>
              <a:t>grid</a:t>
            </a:r>
            <a:r>
              <a:rPr lang="hr-HR" b="1" dirty="0"/>
              <a:t> elektrane</a:t>
            </a:r>
          </a:p>
          <a:p>
            <a:endParaRPr lang="hr-HR" b="1" dirty="0"/>
          </a:p>
          <a:p>
            <a:r>
              <a:rPr lang="hr-HR" dirty="0"/>
              <a:t>13. Glavni projekt sa troškovnikom izrađen od strane ovlaštene osobe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1F25ECB6-A03D-3D40-D2DA-5AD4847D1C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542" y="2017643"/>
            <a:ext cx="2046534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0327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080D30-938E-E5BC-F1D4-42F814E364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niOkvir 5">
            <a:extLst>
              <a:ext uri="{FF2B5EF4-FFF2-40B4-BE49-F238E27FC236}">
                <a16:creationId xmlns:a16="http://schemas.microsoft.com/office/drawing/2014/main" id="{D0C8B222-61BD-0B54-5291-27B9CF6CE791}"/>
              </a:ext>
            </a:extLst>
          </p:cNvPr>
          <p:cNvSpPr txBox="1"/>
          <p:nvPr/>
        </p:nvSpPr>
        <p:spPr>
          <a:xfrm>
            <a:off x="418686" y="658226"/>
            <a:ext cx="100107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Javni poziv za poticanje ugradnje i proširenja postojećih fotonaponskih elektrana u obiteljskim kućama na području Općine Maruševec 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CBC831F1-BB54-1E1F-9F6F-5CB56DDCBE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349" y="352425"/>
            <a:ext cx="1261875" cy="1350267"/>
          </a:xfrm>
          <a:prstGeom prst="rect">
            <a:avLst/>
          </a:prstGeom>
        </p:spPr>
      </p:pic>
      <p:sp>
        <p:nvSpPr>
          <p:cNvPr id="9" name="TekstniOkvir 8">
            <a:extLst>
              <a:ext uri="{FF2B5EF4-FFF2-40B4-BE49-F238E27FC236}">
                <a16:creationId xmlns:a16="http://schemas.microsoft.com/office/drawing/2014/main" id="{261B41AE-B4E7-B7D1-878E-1E0C21830670}"/>
              </a:ext>
            </a:extLst>
          </p:cNvPr>
          <p:cNvSpPr txBox="1"/>
          <p:nvPr/>
        </p:nvSpPr>
        <p:spPr>
          <a:xfrm>
            <a:off x="544996" y="2017643"/>
            <a:ext cx="111020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/>
              <a:t>Način podnošenja prijave</a:t>
            </a:r>
          </a:p>
          <a:p>
            <a:endParaRPr lang="hr-HR" b="1" dirty="0"/>
          </a:p>
          <a:p>
            <a:r>
              <a:rPr lang="hr-HR" dirty="0"/>
              <a:t>Podnošenje prijava na Poziv započinje 01. listopada 2025. godine u 12:00 sati. Prijave se zaprimaju </a:t>
            </a:r>
          </a:p>
          <a:p>
            <a:r>
              <a:rPr lang="hr-HR" b="1" dirty="0"/>
              <a:t>isključivo putem pošte i to preporučene pošte sa povratnicom </a:t>
            </a:r>
            <a:r>
              <a:rPr lang="hr-HR" dirty="0"/>
              <a:t>na adresu: </a:t>
            </a:r>
          </a:p>
          <a:p>
            <a:endParaRPr lang="hr-HR" dirty="0"/>
          </a:p>
          <a:p>
            <a:pPr algn="ctr"/>
            <a:r>
              <a:rPr lang="hr-HR" b="1" dirty="0"/>
              <a:t>OPĆINA MARUŠEVEC </a:t>
            </a:r>
          </a:p>
          <a:p>
            <a:pPr algn="ctr"/>
            <a:r>
              <a:rPr lang="hr-HR" b="1" dirty="0"/>
              <a:t>Maruševec 6 </a:t>
            </a:r>
          </a:p>
          <a:p>
            <a:pPr algn="ctr"/>
            <a:r>
              <a:rPr lang="hr-HR" b="1" dirty="0"/>
              <a:t>42 243 Maruševec </a:t>
            </a:r>
          </a:p>
          <a:p>
            <a:pPr algn="ctr"/>
            <a:r>
              <a:rPr lang="hr-HR" dirty="0"/>
              <a:t>sa naznakom „JAVNI POZIV za poticanje ugradnje i proširenje postojećih FOTONAPONSKIH ELEKTRANA U OBITELJSKIM KUĆAMA na području Općine Maruševec“ – NE OTVARAJ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8619AA20-DC70-D5EB-F6A0-6E11D43DCC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542" y="2017643"/>
            <a:ext cx="2046534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2179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3EB326-17CC-C8C8-FABB-E25C22DBC8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niOkvir 5">
            <a:extLst>
              <a:ext uri="{FF2B5EF4-FFF2-40B4-BE49-F238E27FC236}">
                <a16:creationId xmlns:a16="http://schemas.microsoft.com/office/drawing/2014/main" id="{743CD723-7620-F3A2-BBCE-39F8433292CD}"/>
              </a:ext>
            </a:extLst>
          </p:cNvPr>
          <p:cNvSpPr txBox="1"/>
          <p:nvPr/>
        </p:nvSpPr>
        <p:spPr>
          <a:xfrm>
            <a:off x="418686" y="658226"/>
            <a:ext cx="100107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Javni poziv za poticanje ugradnje i proširenja postojećih fotonaponskih elektrana u obiteljskim kućama na području Općine Maruševec 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D81049FE-BE44-4716-B2C7-9533BA68D0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349" y="352425"/>
            <a:ext cx="1261875" cy="1350267"/>
          </a:xfrm>
          <a:prstGeom prst="rect">
            <a:avLst/>
          </a:prstGeom>
        </p:spPr>
      </p:pic>
      <p:sp>
        <p:nvSpPr>
          <p:cNvPr id="9" name="TekstniOkvir 8">
            <a:extLst>
              <a:ext uri="{FF2B5EF4-FFF2-40B4-BE49-F238E27FC236}">
                <a16:creationId xmlns:a16="http://schemas.microsoft.com/office/drawing/2014/main" id="{5F5C7F21-5976-04F4-5D7A-3A9438DBAC5A}"/>
              </a:ext>
            </a:extLst>
          </p:cNvPr>
          <p:cNvSpPr txBox="1"/>
          <p:nvPr/>
        </p:nvSpPr>
        <p:spPr>
          <a:xfrm>
            <a:off x="544996" y="2017643"/>
            <a:ext cx="111020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/>
              <a:t>Obrada prijave</a:t>
            </a:r>
          </a:p>
          <a:p>
            <a:endParaRPr lang="hr-HR" b="1" dirty="0"/>
          </a:p>
          <a:p>
            <a:r>
              <a:rPr lang="hr-HR" dirty="0"/>
              <a:t>Prijavi se dodjeljuje redni broj kronološki prema datumu i vremenu zaprimanja. Vrijeme zaprimanja </a:t>
            </a:r>
          </a:p>
          <a:p>
            <a:r>
              <a:rPr lang="hr-HR" dirty="0"/>
              <a:t>u poštanskom uredu je vrijeme zaprimanja preporučene pošiljke evidentirano na Potvrdi o primitku pošiljke. </a:t>
            </a:r>
          </a:p>
          <a:p>
            <a:r>
              <a:rPr lang="hr-HR" dirty="0"/>
              <a:t>Prijave se obrađuju po redoslijedu zaprimanja.</a:t>
            </a:r>
          </a:p>
          <a:p>
            <a:endParaRPr lang="hr-HR" dirty="0"/>
          </a:p>
          <a:p>
            <a:r>
              <a:rPr lang="hr-HR" dirty="0"/>
              <a:t>Od prijavitelja koji je dostavio svu obaveznu dokumentaciju Općina može zatražiti pojašnjenje, ako je isto potrebno. Dostava pojašnjenja </a:t>
            </a:r>
            <a:r>
              <a:rPr lang="hr-HR" b="1" dirty="0"/>
              <a:t>ne utječe </a:t>
            </a:r>
            <a:r>
              <a:rPr lang="hr-HR" dirty="0"/>
              <a:t>na redni broj prijave Korisnika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793B06CB-C6B1-CD7C-80A4-DB6DB06799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542" y="2017643"/>
            <a:ext cx="2046534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790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niOkvir 5">
            <a:extLst>
              <a:ext uri="{FF2B5EF4-FFF2-40B4-BE49-F238E27FC236}">
                <a16:creationId xmlns:a16="http://schemas.microsoft.com/office/drawing/2014/main" id="{3D6FAB87-E9D3-8561-3CC5-F6976481F177}"/>
              </a:ext>
            </a:extLst>
          </p:cNvPr>
          <p:cNvSpPr txBox="1"/>
          <p:nvPr/>
        </p:nvSpPr>
        <p:spPr>
          <a:xfrm>
            <a:off x="418686" y="658226"/>
            <a:ext cx="10010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Javni poziv za poticanje ugradnje fotonaponskih elektrana u obiteljskim kućama (2024)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19D17684-689A-CE28-D2E6-F015DA4C77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349" y="352425"/>
            <a:ext cx="1261875" cy="1350267"/>
          </a:xfrm>
          <a:prstGeom prst="rect">
            <a:avLst/>
          </a:prstGeom>
        </p:spPr>
      </p:pic>
      <p:sp>
        <p:nvSpPr>
          <p:cNvPr id="9" name="TekstniOkvir 8">
            <a:extLst>
              <a:ext uri="{FF2B5EF4-FFF2-40B4-BE49-F238E27FC236}">
                <a16:creationId xmlns:a16="http://schemas.microsoft.com/office/drawing/2014/main" id="{27898318-BF1E-85EC-E0B1-5DD1882E38BA}"/>
              </a:ext>
            </a:extLst>
          </p:cNvPr>
          <p:cNvSpPr txBox="1"/>
          <p:nvPr/>
        </p:nvSpPr>
        <p:spPr>
          <a:xfrm>
            <a:off x="526775" y="2017643"/>
            <a:ext cx="92935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Prihvatljivi su troškovi nastali i plaćeni u razdoblju od </a:t>
            </a:r>
            <a:r>
              <a:rPr lang="hr-HR" b="1" dirty="0"/>
              <a:t>1. siječnja 2024</a:t>
            </a:r>
            <a:r>
              <a:rPr lang="hr-HR" dirty="0"/>
              <a:t>. do </a:t>
            </a:r>
            <a:r>
              <a:rPr lang="hr-HR" b="1" dirty="0"/>
              <a:t>31. prosinac 2024</a:t>
            </a:r>
            <a:r>
              <a:rPr lang="hr-HR" dirty="0"/>
              <a:t>.</a:t>
            </a:r>
          </a:p>
          <a:p>
            <a:endParaRPr lang="hr-HR" dirty="0"/>
          </a:p>
          <a:p>
            <a:r>
              <a:rPr lang="hr-HR" dirty="0"/>
              <a:t>Za sufinanciranje su prihvatljive isključivo fotonaponske elektrane koje su ugrađene u periodu od 1. siječnja 2024. godine do 31. prosinca 2024. godine i puštene u pogon u periodu od 1. siječnja 2024. godine do 6. lipnja 2025. godine,</a:t>
            </a:r>
          </a:p>
          <a:p>
            <a:pPr lvl="1"/>
            <a:endParaRPr lang="hr-HR" dirty="0"/>
          </a:p>
          <a:p>
            <a:pPr lvl="1"/>
            <a:r>
              <a:rPr lang="hr-HR" b="1" dirty="0"/>
              <a:t>Stupanj korisnog djelovanja </a:t>
            </a:r>
            <a:r>
              <a:rPr lang="hr-HR" b="1" dirty="0" err="1"/>
              <a:t>fotopanela</a:t>
            </a:r>
            <a:r>
              <a:rPr lang="hr-HR" b="1" dirty="0"/>
              <a:t> – najmanje 18%</a:t>
            </a:r>
          </a:p>
          <a:p>
            <a:pPr marL="742950" lvl="1" indent="-285750">
              <a:buFontTx/>
              <a:buChar char="-"/>
            </a:pPr>
            <a:endParaRPr lang="hr-HR" dirty="0"/>
          </a:p>
          <a:p>
            <a:pPr lvl="1"/>
            <a:endParaRPr lang="hr-HR" dirty="0"/>
          </a:p>
          <a:p>
            <a:pPr lvl="1"/>
            <a:endParaRPr lang="hr-HR" dirty="0"/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7D179EA0-8C94-9E56-FF4E-1F98F966DF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542" y="2017643"/>
            <a:ext cx="2046534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38200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E9BB5D-3677-D196-1F74-56859BDD07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niOkvir 5">
            <a:extLst>
              <a:ext uri="{FF2B5EF4-FFF2-40B4-BE49-F238E27FC236}">
                <a16:creationId xmlns:a16="http://schemas.microsoft.com/office/drawing/2014/main" id="{1AF5AFBB-C2C2-3BFC-30EF-02147F612308}"/>
              </a:ext>
            </a:extLst>
          </p:cNvPr>
          <p:cNvSpPr txBox="1"/>
          <p:nvPr/>
        </p:nvSpPr>
        <p:spPr>
          <a:xfrm>
            <a:off x="418686" y="658226"/>
            <a:ext cx="100107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Javni poziv za poticanje ugradnje i proširenja postojećih fotonaponskih elektrana u obiteljskim kućama na području Općine Maruševec 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98D4C993-1FCB-D9A2-7822-91ECB82AB6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349" y="352425"/>
            <a:ext cx="1261875" cy="1350267"/>
          </a:xfrm>
          <a:prstGeom prst="rect">
            <a:avLst/>
          </a:prstGeom>
        </p:spPr>
      </p:pic>
      <p:sp>
        <p:nvSpPr>
          <p:cNvPr id="9" name="TekstniOkvir 8">
            <a:extLst>
              <a:ext uri="{FF2B5EF4-FFF2-40B4-BE49-F238E27FC236}">
                <a16:creationId xmlns:a16="http://schemas.microsoft.com/office/drawing/2014/main" id="{E29D9F17-A2E4-44A2-EC16-483796DCA677}"/>
              </a:ext>
            </a:extLst>
          </p:cNvPr>
          <p:cNvSpPr txBox="1"/>
          <p:nvPr/>
        </p:nvSpPr>
        <p:spPr>
          <a:xfrm>
            <a:off x="544996" y="2017643"/>
            <a:ext cx="111020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/>
              <a:t>Razdoblje provedbe projekta</a:t>
            </a:r>
          </a:p>
          <a:p>
            <a:endParaRPr lang="hr-HR" b="1" dirty="0"/>
          </a:p>
          <a:p>
            <a:r>
              <a:rPr lang="hr-HR" dirty="0"/>
              <a:t>Razdoblje provedbe projekta i razdoblje prihvatljivosti troškova započinje danom objave Javnog poziva, a završava najkasnije 1 (jednu) godinu od dana potpisa Ugovora o financiranju.</a:t>
            </a:r>
          </a:p>
          <a:p>
            <a:endParaRPr lang="hr-HR" dirty="0"/>
          </a:p>
          <a:p>
            <a:r>
              <a:rPr lang="hr-HR" dirty="0"/>
              <a:t>Korisnik se potpisom Ugovora obvezuje da neće mijenjati prebivalište Općine Maruševec u periodu najmanje 10 godina od dana potpisa Ugovora i kao instrument osiguranja dostavlja Zadužnicu u visini bespovratne potpore prilikom sklapanja Ugovora o financiranju. 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6CD8D16B-9200-4C09-AB7F-B1721DFBD1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542" y="2017643"/>
            <a:ext cx="2046534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74606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niOkvir 5">
            <a:extLst>
              <a:ext uri="{FF2B5EF4-FFF2-40B4-BE49-F238E27FC236}">
                <a16:creationId xmlns:a16="http://schemas.microsoft.com/office/drawing/2014/main" id="{3D6FAB87-E9D3-8561-3CC5-F6976481F177}"/>
              </a:ext>
            </a:extLst>
          </p:cNvPr>
          <p:cNvSpPr txBox="1"/>
          <p:nvPr/>
        </p:nvSpPr>
        <p:spPr>
          <a:xfrm>
            <a:off x="418686" y="658226"/>
            <a:ext cx="10010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Javni poziv za poticanje ugradnje fotonaponskih elektrana u obiteljskim kućama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19D17684-689A-CE28-D2E6-F015DA4C77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349" y="352425"/>
            <a:ext cx="1261875" cy="1350267"/>
          </a:xfrm>
          <a:prstGeom prst="rect">
            <a:avLst/>
          </a:prstGeom>
        </p:spPr>
      </p:pic>
      <p:sp>
        <p:nvSpPr>
          <p:cNvPr id="9" name="TekstniOkvir 8">
            <a:extLst>
              <a:ext uri="{FF2B5EF4-FFF2-40B4-BE49-F238E27FC236}">
                <a16:creationId xmlns:a16="http://schemas.microsoft.com/office/drawing/2014/main" id="{27898318-BF1E-85EC-E0B1-5DD1882E38BA}"/>
              </a:ext>
            </a:extLst>
          </p:cNvPr>
          <p:cNvSpPr txBox="1"/>
          <p:nvPr/>
        </p:nvSpPr>
        <p:spPr>
          <a:xfrm>
            <a:off x="526775" y="2017643"/>
            <a:ext cx="1110200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/>
              <a:t>HVALA NA PAŽNJI</a:t>
            </a:r>
          </a:p>
          <a:p>
            <a:endParaRPr lang="hr-HR" b="1" dirty="0"/>
          </a:p>
          <a:p>
            <a:pPr algn="ctr"/>
            <a:r>
              <a:rPr lang="hr-HR" sz="8000" b="1" dirty="0"/>
              <a:t>PITANJA?</a:t>
            </a:r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pPr algn="ctr"/>
            <a:r>
              <a:rPr lang="hr-HR" dirty="0"/>
              <a:t>LIDIJA KIŠIČEK                    DAMJAN ŽUPANIĆ</a:t>
            </a:r>
          </a:p>
          <a:p>
            <a:pPr algn="ctr"/>
            <a:r>
              <a:rPr lang="hr-HR" dirty="0"/>
              <a:t>lidija@eulida.hr                   damjan@eulida.hr</a:t>
            </a:r>
          </a:p>
          <a:p>
            <a:endParaRPr lang="hr-HR" b="1" dirty="0"/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921AE86E-9DED-5DE4-472D-57F95AC0DB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8078" y="4281164"/>
            <a:ext cx="2046534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520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niOkvir 5">
            <a:extLst>
              <a:ext uri="{FF2B5EF4-FFF2-40B4-BE49-F238E27FC236}">
                <a16:creationId xmlns:a16="http://schemas.microsoft.com/office/drawing/2014/main" id="{3D6FAB87-E9D3-8561-3CC5-F6976481F177}"/>
              </a:ext>
            </a:extLst>
          </p:cNvPr>
          <p:cNvSpPr txBox="1"/>
          <p:nvPr/>
        </p:nvSpPr>
        <p:spPr>
          <a:xfrm>
            <a:off x="418686" y="658226"/>
            <a:ext cx="10010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Javni poziv za poticanje ugradnje fotonaponskih elektrana u obiteljskim kućama (2024)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19D17684-689A-CE28-D2E6-F015DA4C77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349" y="352425"/>
            <a:ext cx="1261875" cy="1350267"/>
          </a:xfrm>
          <a:prstGeom prst="rect">
            <a:avLst/>
          </a:prstGeom>
        </p:spPr>
      </p:pic>
      <p:sp>
        <p:nvSpPr>
          <p:cNvPr id="9" name="TekstniOkvir 8">
            <a:extLst>
              <a:ext uri="{FF2B5EF4-FFF2-40B4-BE49-F238E27FC236}">
                <a16:creationId xmlns:a16="http://schemas.microsoft.com/office/drawing/2014/main" id="{27898318-BF1E-85EC-E0B1-5DD1882E38BA}"/>
              </a:ext>
            </a:extLst>
          </p:cNvPr>
          <p:cNvSpPr txBox="1"/>
          <p:nvPr/>
        </p:nvSpPr>
        <p:spPr>
          <a:xfrm>
            <a:off x="526775" y="2017643"/>
            <a:ext cx="738477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Sredstva se dodjeljuju u visini od </a:t>
            </a:r>
            <a:r>
              <a:rPr lang="hr-HR" b="1" dirty="0"/>
              <a:t>600 eura po kW nazivne snage </a:t>
            </a:r>
            <a:r>
              <a:rPr lang="hr-HR" dirty="0"/>
              <a:t>ugrađene fotonaponske elektrane, a najviše do </a:t>
            </a:r>
            <a:r>
              <a:rPr lang="hr-HR" b="1" dirty="0"/>
              <a:t>50 % opravdanih troškova </a:t>
            </a:r>
            <a:r>
              <a:rPr lang="hr-HR" dirty="0"/>
              <a:t>projekta</a:t>
            </a:r>
            <a:endParaRPr lang="hr-HR" b="1" dirty="0"/>
          </a:p>
          <a:p>
            <a:pPr marL="742950" lvl="1" indent="-285750">
              <a:buFontTx/>
              <a:buChar char="-"/>
            </a:pPr>
            <a:endParaRPr lang="hr-HR" dirty="0"/>
          </a:p>
          <a:p>
            <a:pPr lvl="1"/>
            <a:endParaRPr lang="hr-HR" dirty="0"/>
          </a:p>
          <a:p>
            <a:pPr lvl="1"/>
            <a:r>
              <a:rPr lang="hr-HR" dirty="0"/>
              <a:t>Nazivnom snagom (kW) u smislu ovog Poziva smatra se </a:t>
            </a:r>
            <a:r>
              <a:rPr lang="hr-HR" b="1" dirty="0"/>
              <a:t>najmanja</a:t>
            </a:r>
            <a:r>
              <a:rPr lang="hr-HR" dirty="0"/>
              <a:t> vrijednost od sljedeće tri tehničke karakteristike ugrađene fotonaponske elektrane: </a:t>
            </a:r>
          </a:p>
          <a:p>
            <a:pPr marL="742950" lvl="1" indent="-285750">
              <a:buFontTx/>
              <a:buChar char="-"/>
            </a:pPr>
            <a:r>
              <a:rPr lang="hr-HR" dirty="0"/>
              <a:t>odobrena priključna snaga u smjeru predaje u mrežu sukladno Potvrdi za trajni pogon ili </a:t>
            </a:r>
          </a:p>
          <a:p>
            <a:pPr marL="742950" lvl="1" indent="-285750">
              <a:buFontTx/>
              <a:buChar char="-"/>
            </a:pPr>
            <a:r>
              <a:rPr lang="hr-HR" dirty="0"/>
              <a:t>ukupna vršna snaga fotonaponskih sunčanih modula ili </a:t>
            </a:r>
          </a:p>
          <a:p>
            <a:pPr marL="742950" lvl="1" indent="-285750">
              <a:buFontTx/>
              <a:buChar char="-"/>
            </a:pPr>
            <a:r>
              <a:rPr lang="hr-HR" dirty="0"/>
              <a:t>snaga ugrađenog izmjenjivača.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5F7670CE-F2AE-9C6C-FD23-205DF62D28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542" y="2017643"/>
            <a:ext cx="2046534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393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niOkvir 5">
            <a:extLst>
              <a:ext uri="{FF2B5EF4-FFF2-40B4-BE49-F238E27FC236}">
                <a16:creationId xmlns:a16="http://schemas.microsoft.com/office/drawing/2014/main" id="{3D6FAB87-E9D3-8561-3CC5-F6976481F177}"/>
              </a:ext>
            </a:extLst>
          </p:cNvPr>
          <p:cNvSpPr txBox="1"/>
          <p:nvPr/>
        </p:nvSpPr>
        <p:spPr>
          <a:xfrm>
            <a:off x="418686" y="658226"/>
            <a:ext cx="10010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Javni poziv za poticanje ugradnje fotonaponskih elektrana u obiteljskim kućama (2024)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19D17684-689A-CE28-D2E6-F015DA4C77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349" y="352425"/>
            <a:ext cx="1261875" cy="1350267"/>
          </a:xfrm>
          <a:prstGeom prst="rect">
            <a:avLst/>
          </a:prstGeom>
        </p:spPr>
      </p:pic>
      <p:sp>
        <p:nvSpPr>
          <p:cNvPr id="9" name="TekstniOkvir 8">
            <a:extLst>
              <a:ext uri="{FF2B5EF4-FFF2-40B4-BE49-F238E27FC236}">
                <a16:creationId xmlns:a16="http://schemas.microsoft.com/office/drawing/2014/main" id="{27898318-BF1E-85EC-E0B1-5DD1882E38BA}"/>
              </a:ext>
            </a:extLst>
          </p:cNvPr>
          <p:cNvSpPr txBox="1"/>
          <p:nvPr/>
        </p:nvSpPr>
        <p:spPr>
          <a:xfrm>
            <a:off x="526775" y="2017643"/>
            <a:ext cx="738477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/>
              <a:t>Prihvatljivi troškovi: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  <a:p>
            <a:r>
              <a:rPr lang="hr-HR" dirty="0"/>
              <a:t>- fotonaponski sunčani moduli, njihovi nosači (</a:t>
            </a:r>
            <a:r>
              <a:rPr lang="hr-HR" dirty="0" err="1"/>
              <a:t>potkonstrukcija</a:t>
            </a:r>
            <a:r>
              <a:rPr lang="hr-HR" dirty="0"/>
              <a:t>), pretvarači</a:t>
            </a:r>
          </a:p>
          <a:p>
            <a:r>
              <a:rPr lang="hr-HR" dirty="0"/>
              <a:t>(inverteri), DC i AC razvod,</a:t>
            </a:r>
          </a:p>
          <a:p>
            <a:r>
              <a:rPr lang="hr-HR" dirty="0"/>
              <a:t>- regulacijska, mjerna i oprema za prikupljanje i prikazivanje podataka,</a:t>
            </a:r>
          </a:p>
          <a:p>
            <a:r>
              <a:rPr lang="hr-HR" dirty="0"/>
              <a:t>- oprema obračunskog mjernog mjesta (HEP ODS),</a:t>
            </a:r>
          </a:p>
          <a:p>
            <a:r>
              <a:rPr lang="hr-HR" dirty="0"/>
              <a:t>- ostala oprema za pravilan rad sustava,</a:t>
            </a:r>
          </a:p>
          <a:p>
            <a:r>
              <a:rPr lang="hr-HR" dirty="0"/>
              <a:t>- građevinski radovi nužni za ugradnju prethodno navedene opreme (kabelski</a:t>
            </a:r>
          </a:p>
          <a:p>
            <a:r>
              <a:rPr lang="hr-HR" dirty="0"/>
              <a:t>prodori, betoniranje postolja i sl.),</a:t>
            </a:r>
          </a:p>
          <a:p>
            <a:r>
              <a:rPr lang="hr-HR" dirty="0"/>
              <a:t>- gromobranska instalacija FN elektrane.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C3ED7346-CF4B-136A-06DB-02AB399DC4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542" y="2017643"/>
            <a:ext cx="2046534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906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niOkvir 5">
            <a:extLst>
              <a:ext uri="{FF2B5EF4-FFF2-40B4-BE49-F238E27FC236}">
                <a16:creationId xmlns:a16="http://schemas.microsoft.com/office/drawing/2014/main" id="{3D6FAB87-E9D3-8561-3CC5-F6976481F177}"/>
              </a:ext>
            </a:extLst>
          </p:cNvPr>
          <p:cNvSpPr txBox="1"/>
          <p:nvPr/>
        </p:nvSpPr>
        <p:spPr>
          <a:xfrm>
            <a:off x="418686" y="658226"/>
            <a:ext cx="10010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Javni poziv za poticanje ugradnje fotonaponskih elektrana u obiteljskim kućama (2024)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19D17684-689A-CE28-D2E6-F015DA4C77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349" y="352425"/>
            <a:ext cx="1261875" cy="1350267"/>
          </a:xfrm>
          <a:prstGeom prst="rect">
            <a:avLst/>
          </a:prstGeom>
        </p:spPr>
      </p:pic>
      <p:sp>
        <p:nvSpPr>
          <p:cNvPr id="9" name="TekstniOkvir 8">
            <a:extLst>
              <a:ext uri="{FF2B5EF4-FFF2-40B4-BE49-F238E27FC236}">
                <a16:creationId xmlns:a16="http://schemas.microsoft.com/office/drawing/2014/main" id="{27898318-BF1E-85EC-E0B1-5DD1882E38BA}"/>
              </a:ext>
            </a:extLst>
          </p:cNvPr>
          <p:cNvSpPr txBox="1"/>
          <p:nvPr/>
        </p:nvSpPr>
        <p:spPr>
          <a:xfrm>
            <a:off x="526775" y="2017643"/>
            <a:ext cx="1110200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/>
              <a:t>Obavezna dokumentacija: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  <a:p>
            <a:pPr marL="342900" indent="-342900">
              <a:buAutoNum type="arabicPeriod"/>
            </a:pPr>
            <a:r>
              <a:rPr lang="hr-HR" dirty="0"/>
              <a:t>Prijavni obrazac (Prilog 1. Poziva), u .</a:t>
            </a:r>
            <a:r>
              <a:rPr lang="hr-HR" dirty="0" err="1"/>
              <a:t>xlsx</a:t>
            </a:r>
            <a:r>
              <a:rPr lang="hr-HR" dirty="0"/>
              <a:t> formatu, </a:t>
            </a:r>
          </a:p>
          <a:p>
            <a:pPr marL="342900" indent="-342900">
              <a:buAutoNum type="arabicPeriod"/>
            </a:pPr>
            <a:r>
              <a:rPr lang="hr-HR" dirty="0"/>
              <a:t>Uvjerenje o prebivalištu iz kojeg je razvidno da je prijavitelj u trenutku puštanja fotonaponske elektrane u pogon imao prebivalište na adresi i mjestu obiteljske kuće, </a:t>
            </a:r>
          </a:p>
          <a:p>
            <a:pPr marL="342900" indent="-342900">
              <a:buAutoNum type="arabicPeriod"/>
            </a:pPr>
            <a:r>
              <a:rPr lang="hr-HR" dirty="0"/>
              <a:t>Važeći dokaz da je obiteljska kuća izgrađena prema Zakonu o gradnji, </a:t>
            </a:r>
          </a:p>
          <a:p>
            <a:pPr marL="342900" indent="-342900">
              <a:buAutoNum type="arabicPeriod"/>
            </a:pPr>
            <a:r>
              <a:rPr lang="hr-HR" dirty="0"/>
              <a:t>Važeći zemljišno-knjižni izvadak nekretnine kojim prijavitelj dokazuje knjižno vlasništvo/suvlasništvo obiteljske kuće/pomoćne građevine odnosno izvadak iz knjige položenih ugovora kojim se kao jednakovrijednim dokumentom dokazuje vlasništvo/suvlasništvo obiteljske kuće/pomoćne građevine, </a:t>
            </a:r>
          </a:p>
          <a:p>
            <a:pPr marL="342900" indent="-342900">
              <a:buAutoNum type="arabicPeriod"/>
            </a:pPr>
            <a:r>
              <a:rPr lang="hr-HR" dirty="0"/>
              <a:t>Uvjerenje katastra o istovjetnosti čestica,</a:t>
            </a:r>
          </a:p>
          <a:p>
            <a:pPr marL="342900" indent="-342900">
              <a:buAutoNum type="arabicPeriod"/>
            </a:pPr>
            <a:r>
              <a:rPr lang="hr-HR" dirty="0"/>
              <a:t>Potvrdu za trajni pogon izdanu od operatora distribucijskog sustava,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921AE86E-9DED-5DE4-472D-57F95AC0DB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542" y="2017643"/>
            <a:ext cx="2046534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100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niOkvir 5">
            <a:extLst>
              <a:ext uri="{FF2B5EF4-FFF2-40B4-BE49-F238E27FC236}">
                <a16:creationId xmlns:a16="http://schemas.microsoft.com/office/drawing/2014/main" id="{3D6FAB87-E9D3-8561-3CC5-F6976481F177}"/>
              </a:ext>
            </a:extLst>
          </p:cNvPr>
          <p:cNvSpPr txBox="1"/>
          <p:nvPr/>
        </p:nvSpPr>
        <p:spPr>
          <a:xfrm>
            <a:off x="418686" y="658226"/>
            <a:ext cx="10010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Javni poziv za poticanje ugradnje fotonaponskih elektrana u obiteljskim kućama (2024)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19D17684-689A-CE28-D2E6-F015DA4C77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349" y="352425"/>
            <a:ext cx="1261875" cy="1350267"/>
          </a:xfrm>
          <a:prstGeom prst="rect">
            <a:avLst/>
          </a:prstGeom>
        </p:spPr>
      </p:pic>
      <p:sp>
        <p:nvSpPr>
          <p:cNvPr id="9" name="TekstniOkvir 8">
            <a:extLst>
              <a:ext uri="{FF2B5EF4-FFF2-40B4-BE49-F238E27FC236}">
                <a16:creationId xmlns:a16="http://schemas.microsoft.com/office/drawing/2014/main" id="{27898318-BF1E-85EC-E0B1-5DD1882E38BA}"/>
              </a:ext>
            </a:extLst>
          </p:cNvPr>
          <p:cNvSpPr txBox="1"/>
          <p:nvPr/>
        </p:nvSpPr>
        <p:spPr>
          <a:xfrm>
            <a:off x="526775" y="2017643"/>
            <a:ext cx="1110200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/>
              <a:t>Obavezna dokumentacija: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  <a:p>
            <a:r>
              <a:rPr lang="hr-HR" dirty="0"/>
              <a:t>7. Fotodokumentaciju postojećeg stanja obiteljske kuće</a:t>
            </a:r>
          </a:p>
          <a:p>
            <a:r>
              <a:rPr lang="hr-HR" dirty="0"/>
              <a:t>8. Tehnički list ugrađenih fotonaponskih sunčanih modula iz kojeg je vidljivi stupanj korisnog djelovanja,</a:t>
            </a:r>
          </a:p>
          <a:p>
            <a:r>
              <a:rPr lang="hr-HR" dirty="0"/>
              <a:t>9. Račun/e za izvedene radove i nabavljenu opremu s detaljnim troškovnikom, račun za opremanje obračunskog mjernog mjesta,</a:t>
            </a:r>
          </a:p>
          <a:p>
            <a:r>
              <a:rPr lang="hr-HR" dirty="0"/>
              <a:t>10. Dokaz o plaćanju cjelokupnog iznosa računa (potvrda o plaćanju ili izvod iz transakcijskog računa ili potvrda banke o uplati ili slično),</a:t>
            </a:r>
          </a:p>
          <a:p>
            <a:r>
              <a:rPr lang="hr-HR" dirty="0"/>
              <a:t>11. Dokument kojim se dokazuje IBAN, </a:t>
            </a:r>
          </a:p>
          <a:p>
            <a:r>
              <a:rPr lang="hr-HR" dirty="0"/>
              <a:t>12. Izjava prijavitelja o suvlasništvu,</a:t>
            </a:r>
          </a:p>
          <a:p>
            <a:r>
              <a:rPr lang="hr-HR" dirty="0"/>
              <a:t>13. Specijalna punomoć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5AAE9D25-9E8B-9B32-5CF4-4BB782E880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542" y="2017643"/>
            <a:ext cx="2046534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179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niOkvir 5">
            <a:extLst>
              <a:ext uri="{FF2B5EF4-FFF2-40B4-BE49-F238E27FC236}">
                <a16:creationId xmlns:a16="http://schemas.microsoft.com/office/drawing/2014/main" id="{3D6FAB87-E9D3-8561-3CC5-F6976481F177}"/>
              </a:ext>
            </a:extLst>
          </p:cNvPr>
          <p:cNvSpPr txBox="1"/>
          <p:nvPr/>
        </p:nvSpPr>
        <p:spPr>
          <a:xfrm>
            <a:off x="418686" y="658226"/>
            <a:ext cx="10010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Javni poziv za poticanje ugradnje fotonaponskih elektrana u obiteljskim kućama (2024)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19D17684-689A-CE28-D2E6-F015DA4C77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349" y="352425"/>
            <a:ext cx="1261875" cy="1350267"/>
          </a:xfrm>
          <a:prstGeom prst="rect">
            <a:avLst/>
          </a:prstGeom>
        </p:spPr>
      </p:pic>
      <p:sp>
        <p:nvSpPr>
          <p:cNvPr id="9" name="TekstniOkvir 8">
            <a:extLst>
              <a:ext uri="{FF2B5EF4-FFF2-40B4-BE49-F238E27FC236}">
                <a16:creationId xmlns:a16="http://schemas.microsoft.com/office/drawing/2014/main" id="{27898318-BF1E-85EC-E0B1-5DD1882E38BA}"/>
              </a:ext>
            </a:extLst>
          </p:cNvPr>
          <p:cNvSpPr txBox="1"/>
          <p:nvPr/>
        </p:nvSpPr>
        <p:spPr>
          <a:xfrm>
            <a:off x="526775" y="2017643"/>
            <a:ext cx="111020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/>
              <a:t>Prijava: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  <a:p>
            <a:r>
              <a:rPr lang="hr-HR" dirty="0"/>
              <a:t>Započinje </a:t>
            </a:r>
            <a:r>
              <a:rPr lang="hr-HR" b="1" dirty="0"/>
              <a:t>29. listopada 2025. u 9:00 sati </a:t>
            </a:r>
          </a:p>
          <a:p>
            <a:r>
              <a:rPr lang="hr-HR" dirty="0"/>
              <a:t>Jedan prijavitelj može prijaviti ukupno jednu prijavu</a:t>
            </a:r>
          </a:p>
          <a:p>
            <a:r>
              <a:rPr lang="hr-HR" dirty="0"/>
              <a:t>Putem sustava </a:t>
            </a:r>
            <a:r>
              <a:rPr lang="hr-HR" dirty="0" err="1"/>
              <a:t>eFZOEU</a:t>
            </a:r>
            <a:r>
              <a:rPr lang="hr-HR" dirty="0"/>
              <a:t>, efzoeu.gov.hr – prijava putem sustava </a:t>
            </a:r>
            <a:r>
              <a:rPr lang="hr-HR" dirty="0" err="1"/>
              <a:t>eGrađani</a:t>
            </a:r>
            <a:r>
              <a:rPr lang="hr-HR" dirty="0"/>
              <a:t> (token banke, Fina, </a:t>
            </a:r>
            <a:r>
              <a:rPr lang="hr-HR" dirty="0" err="1"/>
              <a:t>Certilia</a:t>
            </a:r>
            <a:r>
              <a:rPr lang="hr-HR" dirty="0"/>
              <a:t>, ... )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D41B08CF-CAE2-C2CA-BAF4-92C45AE125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542" y="2017643"/>
            <a:ext cx="2046534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155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niOkvir 3">
            <a:extLst>
              <a:ext uri="{FF2B5EF4-FFF2-40B4-BE49-F238E27FC236}">
                <a16:creationId xmlns:a16="http://schemas.microsoft.com/office/drawing/2014/main" id="{C97C003D-CE91-9685-00C0-A102BFC751AF}"/>
              </a:ext>
            </a:extLst>
          </p:cNvPr>
          <p:cNvSpPr txBox="1"/>
          <p:nvPr/>
        </p:nvSpPr>
        <p:spPr>
          <a:xfrm>
            <a:off x="418686" y="658226"/>
            <a:ext cx="10010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Javni poziv za poticanje ugradnje fotonaponskih elektrana u obiteljskim kućama (2024)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F9B1CFAE-6C57-F9EB-5CAB-8B7DC7D0DB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349" y="352425"/>
            <a:ext cx="1261875" cy="1350267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9F377A34-7B60-06A3-786E-2EA589F01A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542" y="2017643"/>
            <a:ext cx="2046534" cy="830997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EF5BDF8D-A743-FB04-C345-FD470E7772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6776" y="1399174"/>
            <a:ext cx="9601200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6194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2207</Words>
  <Application>Microsoft Office PowerPoint</Application>
  <PresentationFormat>Široki zaslon</PresentationFormat>
  <Paragraphs>232</Paragraphs>
  <Slides>31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31</vt:i4>
      </vt:variant>
    </vt:vector>
  </HeadingPairs>
  <TitlesOfParts>
    <vt:vector size="36" baseType="lpstr">
      <vt:lpstr>Arial</vt:lpstr>
      <vt:lpstr>Arial Narrow</vt:lpstr>
      <vt:lpstr>Calibri</vt:lpstr>
      <vt:lpstr>Calibri Light</vt:lpstr>
      <vt:lpstr>Tema sustava Office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Damjan Zupanic</dc:creator>
  <cp:lastModifiedBy>Damjan Županić | EULIDA d.o.o.</cp:lastModifiedBy>
  <cp:revision>14</cp:revision>
  <dcterms:created xsi:type="dcterms:W3CDTF">2024-10-18T11:14:03Z</dcterms:created>
  <dcterms:modified xsi:type="dcterms:W3CDTF">2025-10-27T12:50:53Z</dcterms:modified>
</cp:coreProperties>
</file>